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0drbAjiTUDY04Am7qDDLMHUMd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7bf25f016e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37bf25f016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7bf25f016e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37bf25f016e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7bf25f016e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37bf25f016e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Layouts">
  <p:cSld name="3_Image Layouts">
    <p:spTree>
      <p:nvGrpSpPr>
        <p:cNvPr id="16"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3"/>
          <p:cNvSpPr/>
          <p:nvPr>
            <p:ph idx="2" type="pic"/>
          </p:nvPr>
        </p:nvSpPr>
        <p:spPr>
          <a:xfrm>
            <a:off x="5183188" y="987425"/>
            <a:ext cx="6172200" cy="4873625"/>
          </a:xfrm>
          <a:prstGeom prst="rect">
            <a:avLst/>
          </a:prstGeom>
          <a:noFill/>
          <a:ln>
            <a:noFill/>
          </a:ln>
        </p:spPr>
      </p:sp>
      <p:sp>
        <p:nvSpPr>
          <p:cNvPr id="70" name="Google Shape;70;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Layouts">
  <p:cSld name="3_Image Layouts">
    <p:spTree>
      <p:nvGrpSpPr>
        <p:cNvPr id="94" name="Shape 9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5" name="Shape 95"/>
        <p:cNvGrpSpPr/>
        <p:nvPr/>
      </p:nvGrpSpPr>
      <p:grpSpPr>
        <a:xfrm>
          <a:off x="0" y="0"/>
          <a:ext cx="0" cy="0"/>
          <a:chOff x="0" y="0"/>
          <a:chExt cx="0" cy="0"/>
        </a:xfrm>
      </p:grpSpPr>
      <p:sp>
        <p:nvSpPr>
          <p:cNvPr id="96" name="Google Shape;9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8" name="Google Shape;9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3" name="Shape 113"/>
        <p:cNvGrpSpPr/>
        <p:nvPr/>
      </p:nvGrpSpPr>
      <p:grpSpPr>
        <a:xfrm>
          <a:off x="0" y="0"/>
          <a:ext cx="0" cy="0"/>
          <a:chOff x="0" y="0"/>
          <a:chExt cx="0" cy="0"/>
        </a:xfrm>
      </p:grpSpPr>
      <p:sp>
        <p:nvSpPr>
          <p:cNvPr id="114" name="Google Shape;11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 name="Shape 120"/>
        <p:cNvGrpSpPr/>
        <p:nvPr/>
      </p:nvGrpSpPr>
      <p:grpSpPr>
        <a:xfrm>
          <a:off x="0" y="0"/>
          <a:ext cx="0" cy="0"/>
          <a:chOff x="0" y="0"/>
          <a:chExt cx="0" cy="0"/>
        </a:xfrm>
      </p:grpSpPr>
      <p:sp>
        <p:nvSpPr>
          <p:cNvPr id="121" name="Google Shape;121;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8" name="Shape 138"/>
        <p:cNvGrpSpPr/>
        <p:nvPr/>
      </p:nvGrpSpPr>
      <p:grpSpPr>
        <a:xfrm>
          <a:off x="0" y="0"/>
          <a:ext cx="0" cy="0"/>
          <a:chOff x="0" y="0"/>
          <a:chExt cx="0" cy="0"/>
        </a:xfrm>
      </p:grpSpPr>
      <p:sp>
        <p:nvSpPr>
          <p:cNvPr id="139" name="Google Shape;13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1" name="Google Shape;14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2" name="Google Shape;14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5" name="Shape 145"/>
        <p:cNvGrpSpPr/>
        <p:nvPr/>
      </p:nvGrpSpPr>
      <p:grpSpPr>
        <a:xfrm>
          <a:off x="0" y="0"/>
          <a:ext cx="0" cy="0"/>
          <a:chOff x="0" y="0"/>
          <a:chExt cx="0" cy="0"/>
        </a:xfrm>
      </p:grpSpPr>
      <p:sp>
        <p:nvSpPr>
          <p:cNvPr id="146" name="Google Shape;14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3"/>
          <p:cNvSpPr/>
          <p:nvPr>
            <p:ph idx="2" type="pic"/>
          </p:nvPr>
        </p:nvSpPr>
        <p:spPr>
          <a:xfrm>
            <a:off x="5183188" y="987425"/>
            <a:ext cx="6172200" cy="4873625"/>
          </a:xfrm>
          <a:prstGeom prst="rect">
            <a:avLst/>
          </a:prstGeom>
          <a:noFill/>
          <a:ln>
            <a:noFill/>
          </a:ln>
        </p:spPr>
      </p:sp>
      <p:sp>
        <p:nvSpPr>
          <p:cNvPr id="148" name="Google Shape;14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9" name="Google Shape;14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2" name="Shape 152"/>
        <p:cNvGrpSpPr/>
        <p:nvPr/>
      </p:nvGrpSpPr>
      <p:grpSpPr>
        <a:xfrm>
          <a:off x="0" y="0"/>
          <a:ext cx="0" cy="0"/>
          <a:chOff x="0" y="0"/>
          <a:chExt cx="0" cy="0"/>
        </a:xfrm>
      </p:grpSpPr>
      <p:sp>
        <p:nvSpPr>
          <p:cNvPr id="153" name="Google Shape;15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8" name="Shape 158"/>
        <p:cNvGrpSpPr/>
        <p:nvPr/>
      </p:nvGrpSpPr>
      <p:grpSpPr>
        <a:xfrm>
          <a:off x="0" y="0"/>
          <a:ext cx="0" cy="0"/>
          <a:chOff x="0" y="0"/>
          <a:chExt cx="0" cy="0"/>
        </a:xfrm>
      </p:grpSpPr>
      <p:sp>
        <p:nvSpPr>
          <p:cNvPr id="159" name="Google Shape;15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hyperlink" Target="http://slides.sage-fox.com/" TargetMode="Externa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hyperlink" Target="http://slides.sage-fox.com/" TargetMode="Externa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24705"/>
          </a:scheme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0">
            <a:hlinkClick r:id="rId1"/>
          </p:cNvPr>
          <p:cNvPicPr preferRelativeResize="0"/>
          <p:nvPr/>
        </p:nvPicPr>
        <p:blipFill rotWithShape="1">
          <a:blip r:embed="rId2">
            <a:alphaModFix/>
          </a:blip>
          <a:srcRect b="0" l="0" r="0" t="0"/>
          <a:stretch/>
        </p:blipFill>
        <p:spPr>
          <a:xfrm>
            <a:off x="11804125" y="6778911"/>
            <a:ext cx="365760" cy="988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24705"/>
          </a:schemeClr>
        </a:solidFill>
      </p:bgPr>
    </p:bg>
    <p:spTree>
      <p:nvGrpSpPr>
        <p:cNvPr id="86" name="Shape 86"/>
        <p:cNvGrpSpPr/>
        <p:nvPr/>
      </p:nvGrpSpPr>
      <p:grpSpPr>
        <a:xfrm>
          <a:off x="0" y="0"/>
          <a:ext cx="0" cy="0"/>
          <a:chOff x="0" y="0"/>
          <a:chExt cx="0" cy="0"/>
        </a:xfrm>
      </p:grpSpPr>
      <p:sp>
        <p:nvSpPr>
          <p:cNvPr id="87" name="Google Shape;8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2" name="Google Shape;92;p12">
            <a:hlinkClick r:id="rId1"/>
          </p:cNvPr>
          <p:cNvPicPr preferRelativeResize="0"/>
          <p:nvPr/>
        </p:nvPicPr>
        <p:blipFill rotWithShape="1">
          <a:blip r:embed="rId2">
            <a:alphaModFix/>
          </a:blip>
          <a:srcRect b="0" l="0" r="0" t="0"/>
          <a:stretch/>
        </p:blipFill>
        <p:spPr>
          <a:xfrm>
            <a:off x="11804125" y="6778911"/>
            <a:ext cx="365760" cy="98854"/>
          </a:xfrm>
          <a:prstGeom prst="rect">
            <a:avLst/>
          </a:prstGeom>
          <a:noFill/>
          <a:ln>
            <a:noFill/>
          </a:ln>
        </p:spPr>
      </p:pic>
      <p:sp>
        <p:nvSpPr>
          <p:cNvPr id="93" name="Google Shape;93;p12"/>
          <p:cNvSpPr/>
          <p:nvPr/>
        </p:nvSpPr>
        <p:spPr>
          <a:xfrm>
            <a:off x="0" y="1"/>
            <a:ext cx="12192000" cy="6858000"/>
          </a:xfrm>
          <a:prstGeom prst="rect">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hyperlink" Target="http://slides.sage-fox.com/" TargetMode="External"/><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hyperlink" Target="http://slides.sage-fox.com/"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hyperlink" Target="http://slides.sage-fox.com/" TargetMode="External"/><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slides.sage-fox.com/" TargetMode="External"/><Relationship Id="rId5" Type="http://schemas.openxmlformats.org/officeDocument/2006/relationships/image" Target="../media/image1.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hyperlink" Target="http://slides.sage-fox.com/" TargetMode="External"/><Relationship Id="rId5" Type="http://schemas.openxmlformats.org/officeDocument/2006/relationships/image" Target="../media/image1.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hyperlink" Target="http://slides.sage-fox.com/" TargetMode="Externa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hyperlink" Target="http://slides.sage-fox.com/" TargetMode="External"/><Relationship Id="rId5" Type="http://schemas.openxmlformats.org/officeDocument/2006/relationships/image" Target="../media/image1.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hyperlink" Target="http://slides.sage-fox.com/" TargetMode="External"/><Relationship Id="rId5" Type="http://schemas.openxmlformats.org/officeDocument/2006/relationships/image" Target="../media/image1.png"/><Relationship Id="rId6" Type="http://schemas.openxmlformats.org/officeDocument/2006/relationships/image" Target="../media/image14.png"/><Relationship Id="rId7"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167" name="Shape 167"/>
        <p:cNvGrpSpPr/>
        <p:nvPr/>
      </p:nvGrpSpPr>
      <p:grpSpPr>
        <a:xfrm>
          <a:off x="0" y="0"/>
          <a:ext cx="0" cy="0"/>
          <a:chOff x="0" y="0"/>
          <a:chExt cx="0" cy="0"/>
        </a:xfrm>
      </p:grpSpPr>
      <p:sp>
        <p:nvSpPr>
          <p:cNvPr id="168" name="Google Shape;168;p1"/>
          <p:cNvSpPr txBox="1"/>
          <p:nvPr/>
        </p:nvSpPr>
        <p:spPr>
          <a:xfrm>
            <a:off x="459474" y="5046452"/>
            <a:ext cx="11273051" cy="1538883"/>
          </a:xfrm>
          <a:prstGeom prst="rect">
            <a:avLst/>
          </a:prstGeom>
          <a:noFill/>
          <a:ln>
            <a:noFill/>
          </a:ln>
        </p:spPr>
        <p:txBody>
          <a:bodyPr anchorCtr="1"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Calibri"/>
              <a:buNone/>
            </a:pPr>
            <a:r>
              <a:t/>
            </a:r>
            <a:endParaRPr b="1" i="0" sz="2800" u="none" cap="none" strike="noStrike">
              <a:solidFill>
                <a:srgbClr val="1F3864"/>
              </a:solidFill>
              <a:latin typeface="Arial"/>
              <a:ea typeface="Arial"/>
              <a:cs typeface="Arial"/>
              <a:sym typeface="Arial"/>
            </a:endParaRPr>
          </a:p>
          <a:p>
            <a:pPr indent="0" lvl="0" marL="0" marR="0" rtl="0" algn="ctr">
              <a:lnSpc>
                <a:spcPct val="100000"/>
              </a:lnSpc>
              <a:spcBef>
                <a:spcPts val="0"/>
              </a:spcBef>
              <a:spcAft>
                <a:spcPts val="0"/>
              </a:spcAft>
              <a:buClr>
                <a:srgbClr val="0C0C0C"/>
              </a:buClr>
              <a:buSzPts val="6600"/>
              <a:buFont typeface="Arial"/>
              <a:buNone/>
            </a:pPr>
            <a:r>
              <a:rPr b="1" i="0" lang="en-US" sz="6600" u="none" cap="none" strike="noStrike">
                <a:solidFill>
                  <a:srgbClr val="0C0C0C"/>
                </a:solidFill>
                <a:latin typeface="Arial"/>
                <a:ea typeface="Arial"/>
                <a:cs typeface="Arial"/>
                <a:sym typeface="Arial"/>
              </a:rPr>
              <a:t>2025 NM FTC KICKOFF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236" name="Shape 236"/>
        <p:cNvGrpSpPr/>
        <p:nvPr/>
      </p:nvGrpSpPr>
      <p:grpSpPr>
        <a:xfrm>
          <a:off x="0" y="0"/>
          <a:ext cx="0" cy="0"/>
          <a:chOff x="0" y="0"/>
          <a:chExt cx="0" cy="0"/>
        </a:xfrm>
      </p:grpSpPr>
      <p:sp>
        <p:nvSpPr>
          <p:cNvPr id="237" name="Google Shape;237;p7"/>
          <p:cNvSpPr txBox="1"/>
          <p:nvPr/>
        </p:nvSpPr>
        <p:spPr>
          <a:xfrm>
            <a:off x="1" y="700241"/>
            <a:ext cx="121817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1F3864"/>
                </a:solidFill>
                <a:latin typeface="Arial"/>
                <a:ea typeface="Arial"/>
                <a:cs typeface="Arial"/>
                <a:sym typeface="Arial"/>
              </a:rPr>
              <a:t>Designing &amp; Building Basics</a:t>
            </a:r>
            <a:endParaRPr/>
          </a:p>
        </p:txBody>
      </p:sp>
      <p:pic>
        <p:nvPicPr>
          <p:cNvPr id="238" name="Google Shape;238;p7">
            <a:hlinkClick r:id="rId4"/>
          </p:cNvPr>
          <p:cNvPicPr preferRelativeResize="0"/>
          <p:nvPr/>
        </p:nvPicPr>
        <p:blipFill rotWithShape="1">
          <a:blip r:embed="rId5">
            <a:alphaModFix/>
          </a:blip>
          <a:srcRect b="0" l="0" r="0" t="0"/>
          <a:stretch/>
        </p:blipFill>
        <p:spPr>
          <a:xfrm>
            <a:off x="11816000" y="6793753"/>
            <a:ext cx="365760" cy="98854"/>
          </a:xfrm>
          <a:prstGeom prst="rect">
            <a:avLst/>
          </a:prstGeom>
          <a:noFill/>
          <a:ln>
            <a:noFill/>
          </a:ln>
        </p:spPr>
      </p:pic>
      <p:sp>
        <p:nvSpPr>
          <p:cNvPr id="239" name="Google Shape;239;p7"/>
          <p:cNvSpPr txBox="1"/>
          <p:nvPr/>
        </p:nvSpPr>
        <p:spPr>
          <a:xfrm>
            <a:off x="1345175" y="1707500"/>
            <a:ext cx="6592800" cy="4879500"/>
          </a:xfrm>
          <a:prstGeom prst="rect">
            <a:avLst/>
          </a:prstGeom>
          <a:noFill/>
          <a:ln>
            <a:noFill/>
          </a:ln>
        </p:spPr>
        <p:txBody>
          <a:bodyPr anchorCtr="0" anchor="t" bIns="45700" lIns="91425" spcFirstLastPara="1" rIns="91425" wrap="square" tIns="45700">
            <a:spAutoFit/>
          </a:bodyPr>
          <a:lstStyle/>
          <a:p>
            <a:pPr indent="-323850" lvl="0" marL="457200" marR="0" rtl="0" algn="l">
              <a:spcBef>
                <a:spcPts val="600"/>
              </a:spcBef>
              <a:spcAft>
                <a:spcPts val="0"/>
              </a:spcAft>
              <a:buClr>
                <a:schemeClr val="dk1"/>
              </a:buClr>
              <a:buSzPts val="1500"/>
              <a:buChar char="●"/>
            </a:pPr>
            <a:r>
              <a:rPr b="1" lang="en-US" sz="1500">
                <a:solidFill>
                  <a:schemeClr val="dk1"/>
                </a:solidFill>
              </a:rPr>
              <a:t>Odometry Systems</a:t>
            </a:r>
            <a:endParaRPr b="1" sz="1500">
              <a:solidFill>
                <a:schemeClr val="dk1"/>
              </a:solidFill>
            </a:endParaRPr>
          </a:p>
          <a:p>
            <a:pPr indent="-342900" lvl="1" marL="914400" marR="0" rtl="0" algn="l">
              <a:spcBef>
                <a:spcPts val="0"/>
              </a:spcBef>
              <a:spcAft>
                <a:spcPts val="0"/>
              </a:spcAft>
              <a:buClr>
                <a:schemeClr val="dk1"/>
              </a:buClr>
              <a:buSzPts val="1800"/>
              <a:buChar char="○"/>
            </a:pPr>
            <a:r>
              <a:rPr lang="en-US" sz="1500">
                <a:solidFill>
                  <a:schemeClr val="dk1"/>
                </a:solidFill>
              </a:rPr>
              <a:t>Gobilda</a:t>
            </a:r>
            <a:endParaRPr sz="1500">
              <a:solidFill>
                <a:schemeClr val="dk1"/>
              </a:solidFill>
            </a:endParaRPr>
          </a:p>
          <a:p>
            <a:pPr indent="-342900" lvl="2" marL="1371600" marR="0" rtl="0" algn="l">
              <a:spcBef>
                <a:spcPts val="0"/>
              </a:spcBef>
              <a:spcAft>
                <a:spcPts val="0"/>
              </a:spcAft>
              <a:buClr>
                <a:schemeClr val="dk1"/>
              </a:buClr>
              <a:buSzPts val="1800"/>
              <a:buChar char="■"/>
            </a:pPr>
            <a:r>
              <a:rPr lang="en-US" sz="1500">
                <a:solidFill>
                  <a:schemeClr val="dk1"/>
                </a:solidFill>
              </a:rPr>
              <a:t>Four bar odometry arm</a:t>
            </a:r>
            <a:endParaRPr sz="1500">
              <a:solidFill>
                <a:schemeClr val="dk1"/>
              </a:solidFill>
            </a:endParaRPr>
          </a:p>
          <a:p>
            <a:pPr indent="-342900" lvl="2" marL="1371600" marR="0" rtl="0" algn="l">
              <a:spcBef>
                <a:spcPts val="0"/>
              </a:spcBef>
              <a:spcAft>
                <a:spcPts val="0"/>
              </a:spcAft>
              <a:buClr>
                <a:schemeClr val="dk1"/>
              </a:buClr>
              <a:buSzPts val="1800"/>
              <a:buChar char="■"/>
            </a:pPr>
            <a:r>
              <a:rPr lang="en-US" sz="1500">
                <a:solidFill>
                  <a:schemeClr val="dk1"/>
                </a:solidFill>
              </a:rPr>
              <a:t>Swing arm odometry </a:t>
            </a:r>
            <a:endParaRPr sz="1500">
              <a:solidFill>
                <a:schemeClr val="dk1"/>
              </a:solidFill>
            </a:endParaRPr>
          </a:p>
          <a:p>
            <a:pPr indent="-342900" lvl="2" marL="1371600" marR="0" rtl="0" algn="l">
              <a:spcBef>
                <a:spcPts val="0"/>
              </a:spcBef>
              <a:spcAft>
                <a:spcPts val="0"/>
              </a:spcAft>
              <a:buClr>
                <a:schemeClr val="dk1"/>
              </a:buClr>
              <a:buSzPts val="1800"/>
              <a:buChar char="■"/>
            </a:pPr>
            <a:r>
              <a:rPr lang="en-US" sz="1500">
                <a:solidFill>
                  <a:schemeClr val="dk1"/>
                </a:solidFill>
              </a:rPr>
              <a:t>Gobilda Pinpoint - external IMU, more accurate than REV IMU but not needed</a:t>
            </a:r>
            <a:endParaRPr sz="1500">
              <a:solidFill>
                <a:schemeClr val="dk1"/>
              </a:solidFill>
            </a:endParaRPr>
          </a:p>
          <a:p>
            <a:pPr indent="-323850" lvl="2" marL="1371600" marR="0" rtl="0" algn="l">
              <a:spcBef>
                <a:spcPts val="0"/>
              </a:spcBef>
              <a:spcAft>
                <a:spcPts val="0"/>
              </a:spcAft>
              <a:buClr>
                <a:schemeClr val="dk1"/>
              </a:buClr>
              <a:buSzPts val="1500"/>
              <a:buChar char="■"/>
            </a:pPr>
            <a:r>
              <a:rPr lang="en-US" sz="1500">
                <a:solidFill>
                  <a:schemeClr val="dk1"/>
                </a:solidFill>
              </a:rPr>
              <a:t>Personally our most </a:t>
            </a:r>
            <a:r>
              <a:rPr lang="en-US" sz="1500">
                <a:solidFill>
                  <a:schemeClr val="dk1"/>
                </a:solidFill>
              </a:rPr>
              <a:t>recommended</a:t>
            </a:r>
            <a:r>
              <a:rPr lang="en-US" sz="1500">
                <a:solidFill>
                  <a:schemeClr val="dk1"/>
                </a:solidFill>
              </a:rPr>
              <a:t>, as it is the most reliable, and has the most support and resources available for it</a:t>
            </a:r>
            <a:endParaRPr sz="1500">
              <a:solidFill>
                <a:schemeClr val="dk1"/>
              </a:solidFill>
            </a:endParaRPr>
          </a:p>
          <a:p>
            <a:pPr indent="-342900" lvl="1" marL="914400" marR="0" rtl="0" algn="l">
              <a:spcBef>
                <a:spcPts val="0"/>
              </a:spcBef>
              <a:spcAft>
                <a:spcPts val="0"/>
              </a:spcAft>
              <a:buClr>
                <a:schemeClr val="dk1"/>
              </a:buClr>
              <a:buSzPts val="1800"/>
              <a:buChar char="○"/>
            </a:pPr>
            <a:r>
              <a:rPr lang="en-US" sz="1500">
                <a:solidFill>
                  <a:schemeClr val="dk1"/>
                </a:solidFill>
              </a:rPr>
              <a:t>Custom Odometry </a:t>
            </a:r>
            <a:endParaRPr sz="1500">
              <a:solidFill>
                <a:schemeClr val="dk1"/>
              </a:solidFill>
            </a:endParaRPr>
          </a:p>
          <a:p>
            <a:pPr indent="-342900" lvl="2" marL="1371600" marR="0" rtl="0" algn="l">
              <a:spcBef>
                <a:spcPts val="0"/>
              </a:spcBef>
              <a:spcAft>
                <a:spcPts val="0"/>
              </a:spcAft>
              <a:buClr>
                <a:schemeClr val="dk1"/>
              </a:buClr>
              <a:buSzPts val="1800"/>
              <a:buChar char="■"/>
            </a:pPr>
            <a:r>
              <a:rPr lang="en-US" sz="1500">
                <a:solidFill>
                  <a:schemeClr val="dk1"/>
                </a:solidFill>
              </a:rPr>
              <a:t>Custom Odometry designs such as OpenOdometry by team 18219, LoonyOdo, and other open source options are available</a:t>
            </a:r>
            <a:endParaRPr sz="1500">
              <a:solidFill>
                <a:schemeClr val="dk1"/>
              </a:solidFill>
            </a:endParaRPr>
          </a:p>
          <a:p>
            <a:pPr indent="-342900" lvl="2" marL="1371600" marR="0" rtl="0" algn="l">
              <a:spcBef>
                <a:spcPts val="0"/>
              </a:spcBef>
              <a:spcAft>
                <a:spcPts val="0"/>
              </a:spcAft>
              <a:buClr>
                <a:schemeClr val="dk1"/>
              </a:buClr>
              <a:buSzPts val="1800"/>
              <a:buChar char="■"/>
            </a:pPr>
            <a:r>
              <a:rPr lang="en-US" sz="1500">
                <a:solidFill>
                  <a:schemeClr val="dk1"/>
                </a:solidFill>
              </a:rPr>
              <a:t>Can often be made cheaper than off the shelf odometry, and can be designed to fit your specific needs</a:t>
            </a:r>
            <a:br>
              <a:rPr lang="en-US" sz="1500">
                <a:solidFill>
                  <a:schemeClr val="dk1"/>
                </a:solidFill>
              </a:rPr>
            </a:br>
            <a:br>
              <a:rPr b="1" lang="en-US" sz="2400">
                <a:solidFill>
                  <a:schemeClr val="dk1"/>
                </a:solidFill>
              </a:rPr>
            </a:br>
            <a:endParaRPr b="1" i="0" sz="1800" u="none" cap="none" strike="noStrike">
              <a:solidFill>
                <a:schemeClr val="dk1"/>
              </a:solidFill>
            </a:endParaRPr>
          </a:p>
          <a:p>
            <a:pPr indent="0" lvl="0" marL="0" marR="0" rtl="0" algn="l">
              <a:spcBef>
                <a:spcPts val="60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240" name="Google Shape;240;p7"/>
          <p:cNvPicPr preferRelativeResize="0"/>
          <p:nvPr/>
        </p:nvPicPr>
        <p:blipFill rotWithShape="1">
          <a:blip r:embed="rId6">
            <a:alphaModFix/>
          </a:blip>
          <a:srcRect b="-8039" l="-23489" r="-11975" t="-18174"/>
          <a:stretch/>
        </p:blipFill>
        <p:spPr>
          <a:xfrm>
            <a:off x="7937975" y="1426125"/>
            <a:ext cx="2632150" cy="2306975"/>
          </a:xfrm>
          <a:prstGeom prst="rect">
            <a:avLst/>
          </a:prstGeom>
          <a:noFill/>
          <a:ln>
            <a:noFill/>
          </a:ln>
        </p:spPr>
      </p:pic>
      <p:sp>
        <p:nvSpPr>
          <p:cNvPr id="241" name="Google Shape;241;p7"/>
          <p:cNvSpPr txBox="1"/>
          <p:nvPr/>
        </p:nvSpPr>
        <p:spPr>
          <a:xfrm>
            <a:off x="8588225" y="3586300"/>
            <a:ext cx="351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Calibri"/>
                <a:ea typeface="Calibri"/>
                <a:cs typeface="Calibri"/>
                <a:sym typeface="Calibri"/>
              </a:rPr>
              <a:t>Gobilda Odometry</a:t>
            </a:r>
            <a:endParaRPr>
              <a:solidFill>
                <a:schemeClr val="dk1"/>
              </a:solidFill>
              <a:latin typeface="Calibri"/>
              <a:ea typeface="Calibri"/>
              <a:cs typeface="Calibri"/>
              <a:sym typeface="Calibri"/>
            </a:endParaRPr>
          </a:p>
        </p:txBody>
      </p:sp>
      <p:pic>
        <p:nvPicPr>
          <p:cNvPr id="242" name="Google Shape;242;p7" title="Adobe Express - file.png"/>
          <p:cNvPicPr preferRelativeResize="0"/>
          <p:nvPr/>
        </p:nvPicPr>
        <p:blipFill>
          <a:blip r:embed="rId7">
            <a:alphaModFix/>
          </a:blip>
          <a:stretch>
            <a:fillRect/>
          </a:stretch>
        </p:blipFill>
        <p:spPr>
          <a:xfrm>
            <a:off x="8588224" y="4107425"/>
            <a:ext cx="1892276" cy="189227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246" name="Shape 246"/>
        <p:cNvGrpSpPr/>
        <p:nvPr/>
      </p:nvGrpSpPr>
      <p:grpSpPr>
        <a:xfrm>
          <a:off x="0" y="0"/>
          <a:ext cx="0" cy="0"/>
          <a:chOff x="0" y="0"/>
          <a:chExt cx="0" cy="0"/>
        </a:xfrm>
      </p:grpSpPr>
      <p:sp>
        <p:nvSpPr>
          <p:cNvPr id="247" name="Google Shape;247;p9"/>
          <p:cNvSpPr/>
          <p:nvPr/>
        </p:nvSpPr>
        <p:spPr>
          <a:xfrm>
            <a:off x="0" y="1"/>
            <a:ext cx="12192000" cy="6858000"/>
          </a:xfrm>
          <a:prstGeom prst="rect">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48" name="Google Shape;248;p9">
            <a:hlinkClick r:id="rId4"/>
          </p:cNvPr>
          <p:cNvPicPr preferRelativeResize="0"/>
          <p:nvPr/>
        </p:nvPicPr>
        <p:blipFill rotWithShape="1">
          <a:blip r:embed="rId5">
            <a:alphaModFix/>
          </a:blip>
          <a:srcRect b="0" l="0" r="0" t="0"/>
          <a:stretch/>
        </p:blipFill>
        <p:spPr>
          <a:xfrm>
            <a:off x="11816000" y="6793753"/>
            <a:ext cx="365760" cy="98854"/>
          </a:xfrm>
          <a:prstGeom prst="rect">
            <a:avLst/>
          </a:prstGeom>
          <a:noFill/>
          <a:ln>
            <a:noFill/>
          </a:ln>
        </p:spPr>
      </p:pic>
      <p:sp>
        <p:nvSpPr>
          <p:cNvPr id="249" name="Google Shape;249;p9"/>
          <p:cNvSpPr txBox="1"/>
          <p:nvPr/>
        </p:nvSpPr>
        <p:spPr>
          <a:xfrm>
            <a:off x="3341511" y="1603861"/>
            <a:ext cx="550897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62626"/>
              </a:buClr>
              <a:buSzPts val="5400"/>
              <a:buFont typeface="Arial"/>
              <a:buNone/>
            </a:pPr>
            <a:r>
              <a:rPr b="1" i="0" lang="en-US" sz="5400" u="none" cap="none" strike="noStrike">
                <a:solidFill>
                  <a:srgbClr val="262626"/>
                </a:solidFill>
                <a:latin typeface="Arial"/>
                <a:ea typeface="Arial"/>
                <a:cs typeface="Arial"/>
                <a:sym typeface="Arial"/>
              </a:rPr>
              <a:t>THANK YOU!</a:t>
            </a:r>
            <a:endParaRPr/>
          </a:p>
        </p:txBody>
      </p:sp>
      <p:grpSp>
        <p:nvGrpSpPr>
          <p:cNvPr id="250" name="Google Shape;250;p9"/>
          <p:cNvGrpSpPr/>
          <p:nvPr/>
        </p:nvGrpSpPr>
        <p:grpSpPr>
          <a:xfrm>
            <a:off x="5109394" y="2552337"/>
            <a:ext cx="1920240" cy="91440"/>
            <a:chOff x="4831644" y="3200400"/>
            <a:chExt cx="1920240" cy="91440"/>
          </a:xfrm>
        </p:grpSpPr>
        <p:sp>
          <p:nvSpPr>
            <p:cNvPr id="251" name="Google Shape;251;p9"/>
            <p:cNvSpPr/>
            <p:nvPr/>
          </p:nvSpPr>
          <p:spPr>
            <a:xfrm>
              <a:off x="4831644" y="3200400"/>
              <a:ext cx="640080" cy="91440"/>
            </a:xfrm>
            <a:prstGeom prst="rect">
              <a:avLst/>
            </a:prstGeom>
            <a:solidFill>
              <a:srgbClr val="44D7FB"/>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252" name="Google Shape;252;p9"/>
            <p:cNvSpPr/>
            <p:nvPr/>
          </p:nvSpPr>
          <p:spPr>
            <a:xfrm>
              <a:off x="5471724" y="3200400"/>
              <a:ext cx="640080" cy="91440"/>
            </a:xfrm>
            <a:prstGeom prst="rect">
              <a:avLst/>
            </a:prstGeom>
            <a:solidFill>
              <a:srgbClr val="239BD3"/>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253" name="Google Shape;253;p9"/>
            <p:cNvSpPr/>
            <p:nvPr/>
          </p:nvSpPr>
          <p:spPr>
            <a:xfrm>
              <a:off x="6111804" y="3200400"/>
              <a:ext cx="640080" cy="91440"/>
            </a:xfrm>
            <a:prstGeom prst="rect">
              <a:avLst/>
            </a:prstGeom>
            <a:solidFill>
              <a:srgbClr val="0050AA"/>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grpSp>
      <p:sp>
        <p:nvSpPr>
          <p:cNvPr id="254" name="Google Shape;254;p9"/>
          <p:cNvSpPr txBox="1"/>
          <p:nvPr/>
        </p:nvSpPr>
        <p:spPr>
          <a:xfrm>
            <a:off x="2069432" y="2945642"/>
            <a:ext cx="8217600" cy="255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62626"/>
              </a:buClr>
              <a:buSzPts val="4000"/>
              <a:buFont typeface="Arial"/>
              <a:buNone/>
            </a:pPr>
            <a:r>
              <a:rPr b="1" i="0" lang="en-US" sz="4000" u="none" cap="none" strike="noStrike">
                <a:solidFill>
                  <a:srgbClr val="262626"/>
                </a:solidFill>
                <a:latin typeface="Arial"/>
                <a:ea typeface="Arial"/>
                <a:cs typeface="Arial"/>
                <a:sym typeface="Arial"/>
              </a:rPr>
              <a:t>If you have questions, please reach out through our coach at:</a:t>
            </a:r>
            <a:endParaRPr/>
          </a:p>
          <a:p>
            <a:pPr indent="0" lvl="0" marL="0" marR="0" rtl="0" algn="ctr">
              <a:lnSpc>
                <a:spcPct val="100000"/>
              </a:lnSpc>
              <a:spcBef>
                <a:spcPts val="0"/>
              </a:spcBef>
              <a:spcAft>
                <a:spcPts val="0"/>
              </a:spcAft>
              <a:buClr>
                <a:srgbClr val="56595E"/>
              </a:buClr>
              <a:buSzPts val="4000"/>
              <a:buFont typeface="Arial"/>
              <a:buNone/>
            </a:pPr>
            <a:r>
              <a:rPr b="1" lang="en-US" sz="4000">
                <a:solidFill>
                  <a:srgbClr val="56595E"/>
                </a:solidFill>
              </a:rPr>
              <a:t>russmc@adisteam.org</a:t>
            </a:r>
            <a:endParaRPr b="1" i="0" sz="4000" u="none" cap="none" strike="noStrike">
              <a:solidFill>
                <a:srgbClr val="56595E"/>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56595E"/>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176" name="Shape 176"/>
        <p:cNvGrpSpPr/>
        <p:nvPr/>
      </p:nvGrpSpPr>
      <p:grpSpPr>
        <a:xfrm>
          <a:off x="0" y="0"/>
          <a:ext cx="0" cy="0"/>
          <a:chOff x="0" y="0"/>
          <a:chExt cx="0" cy="0"/>
        </a:xfrm>
      </p:grpSpPr>
      <p:sp>
        <p:nvSpPr>
          <p:cNvPr id="177" name="Google Shape;177;p3"/>
          <p:cNvSpPr txBox="1"/>
          <p:nvPr/>
        </p:nvSpPr>
        <p:spPr>
          <a:xfrm>
            <a:off x="459474" y="2252660"/>
            <a:ext cx="11273100" cy="2801400"/>
          </a:xfrm>
          <a:prstGeom prst="rect">
            <a:avLst/>
          </a:prstGeom>
          <a:noFill/>
          <a:ln>
            <a:noFill/>
          </a:ln>
        </p:spPr>
        <p:txBody>
          <a:bodyPr anchorCtr="1" anchor="t" bIns="45700" lIns="91425" spcFirstLastPara="1" rIns="91425" wrap="square" tIns="45700">
            <a:spAutoFit/>
          </a:bodyPr>
          <a:lstStyle/>
          <a:p>
            <a:pPr indent="0" lvl="0" marL="0" marR="0" rtl="0" algn="ctr">
              <a:spcBef>
                <a:spcPts val="0"/>
              </a:spcBef>
              <a:spcAft>
                <a:spcPts val="0"/>
              </a:spcAft>
              <a:buNone/>
            </a:pPr>
            <a:r>
              <a:rPr lang="en-US" sz="5400">
                <a:solidFill>
                  <a:srgbClr val="0C0C0C"/>
                </a:solidFill>
              </a:rPr>
              <a:t>Odometry &amp; Frameworks</a:t>
            </a:r>
            <a:endParaRPr/>
          </a:p>
          <a:p>
            <a:pPr indent="0" lvl="0" marL="0" marR="0" rtl="0" algn="ctr">
              <a:spcBef>
                <a:spcPts val="0"/>
              </a:spcBef>
              <a:spcAft>
                <a:spcPts val="0"/>
              </a:spcAft>
              <a:buNone/>
            </a:pPr>
            <a:r>
              <a:rPr b="0" i="0" lang="en-US" sz="4000" u="none" cap="none" strike="noStrike">
                <a:solidFill>
                  <a:srgbClr val="1F3864"/>
                </a:solidFill>
                <a:latin typeface="Arial"/>
                <a:ea typeface="Arial"/>
                <a:cs typeface="Arial"/>
                <a:sym typeface="Arial"/>
              </a:rPr>
              <a:t>Presented by </a:t>
            </a:r>
            <a:r>
              <a:rPr lang="en-US" sz="4000">
                <a:solidFill>
                  <a:srgbClr val="1F3864"/>
                </a:solidFill>
              </a:rPr>
              <a:t>Enigma</a:t>
            </a:r>
            <a:r>
              <a:rPr b="0" i="0" lang="en-US" sz="4000" u="none" cap="none" strike="noStrike">
                <a:solidFill>
                  <a:srgbClr val="1F3864"/>
                </a:solidFill>
                <a:latin typeface="Arial"/>
                <a:ea typeface="Arial"/>
                <a:cs typeface="Arial"/>
                <a:sym typeface="Arial"/>
              </a:rPr>
              <a:t> #1</a:t>
            </a:r>
            <a:r>
              <a:rPr lang="en-US" sz="4000">
                <a:solidFill>
                  <a:srgbClr val="1F3864"/>
                </a:solidFill>
              </a:rPr>
              <a:t>6265</a:t>
            </a:r>
            <a:endParaRPr/>
          </a:p>
          <a:p>
            <a:pPr indent="0" lvl="0" marL="0" marR="0" rtl="0" algn="ctr">
              <a:spcBef>
                <a:spcPts val="0"/>
              </a:spcBef>
              <a:spcAft>
                <a:spcPts val="0"/>
              </a:spcAft>
              <a:buNone/>
            </a:pPr>
            <a:r>
              <a:t/>
            </a:r>
            <a:endParaRPr b="1" i="0" sz="2800" u="none" cap="none" strike="noStrike">
              <a:solidFill>
                <a:srgbClr val="1F3864"/>
              </a:solidFill>
              <a:latin typeface="Arial"/>
              <a:ea typeface="Arial"/>
              <a:cs typeface="Arial"/>
              <a:sym typeface="Arial"/>
            </a:endParaRPr>
          </a:p>
          <a:p>
            <a:pPr indent="0" lvl="0" marL="0" marR="0" rtl="0" algn="ctr">
              <a:spcBef>
                <a:spcPts val="0"/>
              </a:spcBef>
              <a:spcAft>
                <a:spcPts val="0"/>
              </a:spcAft>
              <a:buNone/>
            </a:pPr>
            <a:r>
              <a:rPr b="1" i="0" lang="en-US" sz="5400" u="none" cap="none" strike="noStrike">
                <a:solidFill>
                  <a:srgbClr val="595959"/>
                </a:solidFill>
                <a:latin typeface="Arial"/>
                <a:ea typeface="Arial"/>
                <a:cs typeface="Arial"/>
                <a:sym typeface="Arial"/>
              </a:rPr>
              <a:t>2025 NM FTC KICKOFF </a:t>
            </a:r>
            <a:endParaRPr/>
          </a:p>
        </p:txBody>
      </p:sp>
      <p:sp>
        <p:nvSpPr>
          <p:cNvPr id="178" name="Google Shape;178;p3"/>
          <p:cNvSpPr txBox="1"/>
          <p:nvPr/>
        </p:nvSpPr>
        <p:spPr>
          <a:xfrm>
            <a:off x="8594632" y="5704805"/>
            <a:ext cx="3438144" cy="307777"/>
          </a:xfrm>
          <a:prstGeom prst="rect">
            <a:avLst/>
          </a:prstGeom>
          <a:noFill/>
          <a:ln>
            <a:noFill/>
          </a:ln>
        </p:spPr>
        <p:txBody>
          <a:bodyPr anchorCtr="1" anchor="t" bIns="45700" lIns="91425" spcFirstLastPara="1" rIns="91425" wrap="square" tIns="45700">
            <a:spAutoFit/>
          </a:bodyPr>
          <a:lstStyle/>
          <a:p>
            <a:pPr indent="0" lvl="0" marL="0" marR="0" rtl="0" algn="ctr">
              <a:spcBef>
                <a:spcPts val="0"/>
              </a:spcBef>
              <a:spcAft>
                <a:spcPts val="0"/>
              </a:spcAft>
              <a:buNone/>
            </a:pPr>
            <a:r>
              <a:rPr b="0" i="1" lang="en-US" sz="1400" u="none" cap="none" strike="noStrike">
                <a:solidFill>
                  <a:srgbClr val="3A3838"/>
                </a:solidFill>
                <a:latin typeface="Arial"/>
                <a:ea typeface="Arial"/>
                <a:cs typeface="Arial"/>
                <a:sym typeface="Arial"/>
              </a:rPr>
              <a:t>Sept 6, 2025</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182" name="Shape 182"/>
        <p:cNvGrpSpPr/>
        <p:nvPr/>
      </p:nvGrpSpPr>
      <p:grpSpPr>
        <a:xfrm>
          <a:off x="0" y="0"/>
          <a:ext cx="0" cy="0"/>
          <a:chOff x="0" y="0"/>
          <a:chExt cx="0" cy="0"/>
        </a:xfrm>
      </p:grpSpPr>
      <p:sp>
        <p:nvSpPr>
          <p:cNvPr id="183" name="Google Shape;183;p4"/>
          <p:cNvSpPr txBox="1"/>
          <p:nvPr/>
        </p:nvSpPr>
        <p:spPr>
          <a:xfrm>
            <a:off x="2217700" y="717775"/>
            <a:ext cx="82107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1F3864"/>
                </a:solidFill>
              </a:rPr>
              <a:t>What is Odometry?</a:t>
            </a:r>
            <a:endParaRPr/>
          </a:p>
        </p:txBody>
      </p:sp>
      <p:pic>
        <p:nvPicPr>
          <p:cNvPr id="184" name="Google Shape;184;p4">
            <a:hlinkClick r:id="rId4"/>
          </p:cNvPr>
          <p:cNvPicPr preferRelativeResize="0"/>
          <p:nvPr/>
        </p:nvPicPr>
        <p:blipFill rotWithShape="1">
          <a:blip r:embed="rId5">
            <a:alphaModFix/>
          </a:blip>
          <a:srcRect b="0" l="0" r="0" t="0"/>
          <a:stretch/>
        </p:blipFill>
        <p:spPr>
          <a:xfrm>
            <a:off x="11816000" y="6793753"/>
            <a:ext cx="365760" cy="98854"/>
          </a:xfrm>
          <a:prstGeom prst="rect">
            <a:avLst/>
          </a:prstGeom>
          <a:noFill/>
          <a:ln>
            <a:noFill/>
          </a:ln>
        </p:spPr>
      </p:pic>
      <p:sp>
        <p:nvSpPr>
          <p:cNvPr id="185" name="Google Shape;185;p4"/>
          <p:cNvSpPr txBox="1"/>
          <p:nvPr/>
        </p:nvSpPr>
        <p:spPr>
          <a:xfrm>
            <a:off x="988624" y="2493784"/>
            <a:ext cx="6998700" cy="2077800"/>
          </a:xfrm>
          <a:prstGeom prst="rect">
            <a:avLst/>
          </a:prstGeom>
          <a:noFill/>
          <a:ln>
            <a:noFill/>
          </a:ln>
        </p:spPr>
        <p:txBody>
          <a:bodyPr anchorCtr="0" anchor="t" bIns="45700" lIns="91425" spcFirstLastPara="1" rIns="91425" wrap="square" tIns="45700">
            <a:spAutoFit/>
          </a:bodyPr>
          <a:lstStyle/>
          <a:p>
            <a:pPr indent="0" lvl="0" marL="0" marR="0" rtl="0" algn="l">
              <a:spcBef>
                <a:spcPts val="600"/>
              </a:spcBef>
              <a:spcAft>
                <a:spcPts val="0"/>
              </a:spcAft>
              <a:buNone/>
            </a:pPr>
            <a:r>
              <a:t/>
            </a:r>
            <a:endParaRPr sz="1500"/>
          </a:p>
          <a:p>
            <a:pPr indent="0" lvl="0" marL="914400" marR="0" rtl="0" algn="l">
              <a:spcBef>
                <a:spcPts val="600"/>
              </a:spcBef>
              <a:spcAft>
                <a:spcPts val="0"/>
              </a:spcAft>
              <a:buNone/>
            </a:pPr>
            <a:r>
              <a:rPr lang="en-US" sz="1500">
                <a:solidFill>
                  <a:schemeClr val="dk1"/>
                </a:solidFill>
              </a:rPr>
              <a:t>Odometry is a method of estimating a robot's or vehicle's position and orientation over time by using motion sensors, such as rotary encoders or cameras, to measure incremental changes in movement. In the case of wheeled robots, it tracks the number of wheel rotations to infer distance traveled, but it is prone to accumulating errors from wheel slippage, uneven surfaces, and imperfect system modeling.</a:t>
            </a:r>
            <a:endParaRPr sz="1500"/>
          </a:p>
          <a:p>
            <a:pPr indent="0" lvl="0" marL="914400" marR="0" rtl="0" algn="l">
              <a:spcBef>
                <a:spcPts val="600"/>
              </a:spcBef>
              <a:spcAft>
                <a:spcPts val="0"/>
              </a:spcAft>
              <a:buNone/>
            </a:pPr>
            <a:r>
              <a:t/>
            </a:r>
            <a:endParaRPr/>
          </a:p>
        </p:txBody>
      </p:sp>
      <p:pic>
        <p:nvPicPr>
          <p:cNvPr id="186" name="Google Shape;186;p4"/>
          <p:cNvPicPr preferRelativeResize="0"/>
          <p:nvPr/>
        </p:nvPicPr>
        <p:blipFill>
          <a:blip r:embed="rId6">
            <a:alphaModFix/>
          </a:blip>
          <a:stretch>
            <a:fillRect/>
          </a:stretch>
        </p:blipFill>
        <p:spPr>
          <a:xfrm>
            <a:off x="8244575" y="1639650"/>
            <a:ext cx="2319776" cy="2135375"/>
          </a:xfrm>
          <a:prstGeom prst="rect">
            <a:avLst/>
          </a:prstGeom>
          <a:noFill/>
          <a:ln>
            <a:noFill/>
          </a:ln>
        </p:spPr>
      </p:pic>
      <p:pic>
        <p:nvPicPr>
          <p:cNvPr id="187" name="Google Shape;187;p4"/>
          <p:cNvPicPr preferRelativeResize="0"/>
          <p:nvPr/>
        </p:nvPicPr>
        <p:blipFill>
          <a:blip r:embed="rId7">
            <a:alphaModFix/>
          </a:blip>
          <a:stretch>
            <a:fillRect/>
          </a:stretch>
        </p:blipFill>
        <p:spPr>
          <a:xfrm>
            <a:off x="8579125" y="3927400"/>
            <a:ext cx="1650674" cy="1650674"/>
          </a:xfrm>
          <a:prstGeom prst="rect">
            <a:avLst/>
          </a:prstGeom>
          <a:noFill/>
          <a:ln>
            <a:noFill/>
          </a:ln>
        </p:spPr>
      </p:pic>
      <p:sp>
        <p:nvSpPr>
          <p:cNvPr id="188" name="Google Shape;188;p4"/>
          <p:cNvSpPr txBox="1"/>
          <p:nvPr/>
        </p:nvSpPr>
        <p:spPr>
          <a:xfrm>
            <a:off x="7653213" y="5578075"/>
            <a:ext cx="3502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solidFill>
                  <a:schemeClr val="dk1"/>
                </a:solidFill>
                <a:latin typeface="Calibri"/>
                <a:ea typeface="Calibri"/>
                <a:cs typeface="Calibri"/>
                <a:sym typeface="Calibri"/>
              </a:rPr>
              <a:t>Deeper </a:t>
            </a:r>
            <a:r>
              <a:rPr lang="en-US" sz="1000">
                <a:solidFill>
                  <a:schemeClr val="dk1"/>
                </a:solidFill>
                <a:latin typeface="Calibri"/>
                <a:ea typeface="Calibri"/>
                <a:cs typeface="Calibri"/>
                <a:sym typeface="Calibri"/>
              </a:rPr>
              <a:t>explanation</a:t>
            </a:r>
            <a:r>
              <a:rPr lang="en-US" sz="1000">
                <a:solidFill>
                  <a:schemeClr val="dk1"/>
                </a:solidFill>
                <a:latin typeface="Calibri"/>
                <a:ea typeface="Calibri"/>
                <a:cs typeface="Calibri"/>
                <a:sym typeface="Calibri"/>
              </a:rPr>
              <a:t> of Odometry</a:t>
            </a:r>
            <a:br>
              <a:rPr lang="en-US" sz="1000">
                <a:solidFill>
                  <a:schemeClr val="dk1"/>
                </a:solidFill>
                <a:latin typeface="Calibri"/>
                <a:ea typeface="Calibri"/>
                <a:cs typeface="Calibri"/>
                <a:sym typeface="Calibri"/>
              </a:rPr>
            </a:br>
            <a:r>
              <a:rPr lang="en-US" sz="1000">
                <a:solidFill>
                  <a:schemeClr val="dk1"/>
                </a:solidFill>
                <a:latin typeface="Calibri"/>
                <a:ea typeface="Calibri"/>
                <a:cs typeface="Calibri"/>
                <a:sym typeface="Calibri"/>
              </a:rPr>
              <a:t>(lots of math)</a:t>
            </a:r>
            <a:endParaRPr sz="10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192" name="Shape 192"/>
        <p:cNvGrpSpPr/>
        <p:nvPr/>
      </p:nvGrpSpPr>
      <p:grpSpPr>
        <a:xfrm>
          <a:off x="0" y="0"/>
          <a:ext cx="0" cy="0"/>
          <a:chOff x="0" y="0"/>
          <a:chExt cx="0" cy="0"/>
        </a:xfrm>
      </p:grpSpPr>
      <p:sp>
        <p:nvSpPr>
          <p:cNvPr id="193" name="Google Shape;193;g37bf25f016e_0_9"/>
          <p:cNvSpPr txBox="1"/>
          <p:nvPr/>
        </p:nvSpPr>
        <p:spPr>
          <a:xfrm>
            <a:off x="1394675" y="717775"/>
            <a:ext cx="90336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1F3864"/>
                </a:solidFill>
              </a:rPr>
              <a:t>Why odometry is crucial for FTC robots</a:t>
            </a:r>
            <a:endParaRPr sz="600"/>
          </a:p>
        </p:txBody>
      </p:sp>
      <p:pic>
        <p:nvPicPr>
          <p:cNvPr id="194" name="Google Shape;194;g37bf25f016e_0_9">
            <a:hlinkClick r:id="rId4"/>
          </p:cNvPr>
          <p:cNvPicPr preferRelativeResize="0"/>
          <p:nvPr/>
        </p:nvPicPr>
        <p:blipFill rotWithShape="1">
          <a:blip r:embed="rId5">
            <a:alphaModFix/>
          </a:blip>
          <a:srcRect b="0" l="0" r="0" t="0"/>
          <a:stretch/>
        </p:blipFill>
        <p:spPr>
          <a:xfrm>
            <a:off x="11816000" y="6793753"/>
            <a:ext cx="365760" cy="98854"/>
          </a:xfrm>
          <a:prstGeom prst="rect">
            <a:avLst/>
          </a:prstGeom>
          <a:noFill/>
          <a:ln>
            <a:noFill/>
          </a:ln>
        </p:spPr>
      </p:pic>
      <p:sp>
        <p:nvSpPr>
          <p:cNvPr id="195" name="Google Shape;195;g37bf25f016e_0_9"/>
          <p:cNvSpPr txBox="1"/>
          <p:nvPr/>
        </p:nvSpPr>
        <p:spPr>
          <a:xfrm>
            <a:off x="1184750" y="1196475"/>
            <a:ext cx="7277700" cy="5295000"/>
          </a:xfrm>
          <a:prstGeom prst="rect">
            <a:avLst/>
          </a:prstGeom>
          <a:noFill/>
          <a:ln>
            <a:noFill/>
          </a:ln>
        </p:spPr>
        <p:txBody>
          <a:bodyPr anchorCtr="0" anchor="t" bIns="45700" lIns="91425" spcFirstLastPara="1" rIns="91425" wrap="square" tIns="45700">
            <a:spAutoFit/>
          </a:bodyPr>
          <a:lstStyle/>
          <a:p>
            <a:pPr indent="0" lvl="0" marL="0" marR="0" rtl="0" algn="l">
              <a:spcBef>
                <a:spcPts val="600"/>
              </a:spcBef>
              <a:spcAft>
                <a:spcPts val="0"/>
              </a:spcAft>
              <a:buNone/>
            </a:pPr>
            <a:r>
              <a:t/>
            </a:r>
            <a:endParaRPr/>
          </a:p>
          <a:p>
            <a:pPr indent="-323850" lvl="0" marL="457200" marR="0" rtl="0" algn="l">
              <a:spcBef>
                <a:spcPts val="600"/>
              </a:spcBef>
              <a:spcAft>
                <a:spcPts val="0"/>
              </a:spcAft>
              <a:buClr>
                <a:schemeClr val="dk1"/>
              </a:buClr>
              <a:buSzPts val="1500"/>
              <a:buChar char="●"/>
            </a:pPr>
            <a:r>
              <a:rPr lang="en-US" sz="1500">
                <a:solidFill>
                  <a:schemeClr val="dk1"/>
                </a:solidFill>
              </a:rPr>
              <a:t>Precise Autonomous Navigation: During the autonomous period, robots must navigate the field to perform tasks without driver input. Odometry allows them to calculate their exact position, enabling programmed paths and precise movements to target specific locations on the field. </a:t>
            </a:r>
            <a:endParaRPr sz="1500">
              <a:solidFill>
                <a:schemeClr val="dk1"/>
              </a:solidFill>
            </a:endParaRPr>
          </a:p>
          <a:p>
            <a:pPr indent="0" lvl="0" marL="1371600" marR="0" rtl="0" algn="l">
              <a:spcBef>
                <a:spcPts val="600"/>
              </a:spcBef>
              <a:spcAft>
                <a:spcPts val="0"/>
              </a:spcAft>
              <a:buNone/>
            </a:pPr>
            <a:r>
              <a:t/>
            </a:r>
            <a:endParaRPr sz="1500">
              <a:solidFill>
                <a:schemeClr val="dk1"/>
              </a:solidFill>
            </a:endParaRPr>
          </a:p>
          <a:p>
            <a:pPr indent="-323850" lvl="0" marL="457200" marR="0" rtl="0" algn="l">
              <a:spcBef>
                <a:spcPts val="600"/>
              </a:spcBef>
              <a:spcAft>
                <a:spcPts val="0"/>
              </a:spcAft>
              <a:buClr>
                <a:schemeClr val="dk1"/>
              </a:buClr>
              <a:buSzPts val="1500"/>
              <a:buChar char="●"/>
            </a:pPr>
            <a:r>
              <a:rPr lang="en-US" sz="1500">
                <a:solidFill>
                  <a:schemeClr val="dk1"/>
                </a:solidFill>
              </a:rPr>
              <a:t>Dealing with Drive System Inaccuracies: Many popular FTC drive systems, such as Mecanum drives, can experience significant slippage or drift. Odometry provides an external method to measure the robot's actual movement, correcting for these inaccuracies and improving positioning. </a:t>
            </a:r>
            <a:endParaRPr sz="1500">
              <a:solidFill>
                <a:schemeClr val="dk1"/>
              </a:solidFill>
            </a:endParaRPr>
          </a:p>
          <a:p>
            <a:pPr indent="0" lvl="0" marL="0" marR="0" rtl="0" algn="l">
              <a:spcBef>
                <a:spcPts val="600"/>
              </a:spcBef>
              <a:spcAft>
                <a:spcPts val="0"/>
              </a:spcAft>
              <a:buNone/>
            </a:pPr>
            <a:r>
              <a:t/>
            </a:r>
            <a:endParaRPr sz="1500">
              <a:solidFill>
                <a:schemeClr val="dk1"/>
              </a:solidFill>
            </a:endParaRPr>
          </a:p>
          <a:p>
            <a:pPr indent="-323850" lvl="0" marL="457200" marR="0" rtl="0" algn="l">
              <a:spcBef>
                <a:spcPts val="600"/>
              </a:spcBef>
              <a:spcAft>
                <a:spcPts val="0"/>
              </a:spcAft>
              <a:buClr>
                <a:schemeClr val="dk1"/>
              </a:buClr>
              <a:buSzPts val="1500"/>
              <a:buChar char="●"/>
            </a:pPr>
            <a:r>
              <a:rPr lang="en-US" sz="1500">
                <a:solidFill>
                  <a:schemeClr val="dk1"/>
                </a:solidFill>
              </a:rPr>
              <a:t>Complex Task Execution: To successfully complete complex tasks, a robot needs to know its precise location and orientation. Odometry helps robots understand their position relative to the starting point, which is vital for tasks requiring accurate alignment or movement to specific game objects. </a:t>
            </a:r>
            <a:endParaRPr sz="1500">
              <a:solidFill>
                <a:schemeClr val="dk1"/>
              </a:solidFill>
            </a:endParaRPr>
          </a:p>
          <a:p>
            <a:pPr indent="0" lvl="0" marL="1371600" marR="0" rtl="0" algn="l">
              <a:spcBef>
                <a:spcPts val="600"/>
              </a:spcBef>
              <a:spcAft>
                <a:spcPts val="0"/>
              </a:spcAft>
              <a:buNone/>
            </a:pPr>
            <a:r>
              <a:t/>
            </a:r>
            <a:endParaRPr sz="1500">
              <a:solidFill>
                <a:schemeClr val="dk1"/>
              </a:solidFill>
            </a:endParaRPr>
          </a:p>
          <a:p>
            <a:pPr indent="-323850" lvl="0" marL="457200" marR="0" rtl="0" algn="l">
              <a:spcBef>
                <a:spcPts val="600"/>
              </a:spcBef>
              <a:spcAft>
                <a:spcPts val="0"/>
              </a:spcAft>
              <a:buClr>
                <a:schemeClr val="dk1"/>
              </a:buClr>
              <a:buSzPts val="1500"/>
              <a:buChar char="●"/>
            </a:pPr>
            <a:r>
              <a:rPr lang="en-US" sz="1500">
                <a:solidFill>
                  <a:schemeClr val="dk1"/>
                </a:solidFill>
              </a:rPr>
              <a:t>Improved Reliability and Performance: By providing a more accurate estimation of the robot's position, odometry leads to greater reliability in autonomous programs and overall better performance on the field.</a:t>
            </a:r>
            <a:endParaRPr sz="1500">
              <a:solidFill>
                <a:schemeClr val="dk1"/>
              </a:solidFill>
            </a:endParaRPr>
          </a:p>
          <a:p>
            <a:pPr indent="0" lvl="0" marL="914400" marR="0" rtl="0" algn="l">
              <a:spcBef>
                <a:spcPts val="600"/>
              </a:spcBef>
              <a:spcAft>
                <a:spcPts val="0"/>
              </a:spcAft>
              <a:buNone/>
            </a:pPr>
            <a:r>
              <a:t/>
            </a:r>
            <a:endParaRPr/>
          </a:p>
        </p:txBody>
      </p:sp>
      <p:pic>
        <p:nvPicPr>
          <p:cNvPr id="196" name="Google Shape;196;g37bf25f016e_0_9"/>
          <p:cNvPicPr preferRelativeResize="0"/>
          <p:nvPr/>
        </p:nvPicPr>
        <p:blipFill>
          <a:blip r:embed="rId6">
            <a:alphaModFix/>
          </a:blip>
          <a:stretch>
            <a:fillRect/>
          </a:stretch>
        </p:blipFill>
        <p:spPr>
          <a:xfrm>
            <a:off x="8656750" y="1810275"/>
            <a:ext cx="2374000" cy="35167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200" name="Shape 200"/>
        <p:cNvGrpSpPr/>
        <p:nvPr/>
      </p:nvGrpSpPr>
      <p:grpSpPr>
        <a:xfrm>
          <a:off x="0" y="0"/>
          <a:ext cx="0" cy="0"/>
          <a:chOff x="0" y="0"/>
          <a:chExt cx="0" cy="0"/>
        </a:xfrm>
      </p:grpSpPr>
      <p:sp>
        <p:nvSpPr>
          <p:cNvPr id="201" name="Google Shape;201;p5"/>
          <p:cNvSpPr txBox="1"/>
          <p:nvPr/>
        </p:nvSpPr>
        <p:spPr>
          <a:xfrm>
            <a:off x="1" y="727537"/>
            <a:ext cx="121818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1F3864"/>
                </a:solidFill>
              </a:rPr>
              <a:t>Odometry Frameworks Explained</a:t>
            </a:r>
            <a:endParaRPr/>
          </a:p>
        </p:txBody>
      </p:sp>
      <p:pic>
        <p:nvPicPr>
          <p:cNvPr id="202" name="Google Shape;202;p5">
            <a:hlinkClick r:id="rId4"/>
          </p:cNvPr>
          <p:cNvPicPr preferRelativeResize="0"/>
          <p:nvPr/>
        </p:nvPicPr>
        <p:blipFill rotWithShape="1">
          <a:blip r:embed="rId5">
            <a:alphaModFix/>
          </a:blip>
          <a:srcRect b="0" l="0" r="0" t="0"/>
          <a:stretch/>
        </p:blipFill>
        <p:spPr>
          <a:xfrm>
            <a:off x="11816000" y="6793753"/>
            <a:ext cx="365760" cy="98854"/>
          </a:xfrm>
          <a:prstGeom prst="rect">
            <a:avLst/>
          </a:prstGeom>
          <a:noFill/>
          <a:ln>
            <a:noFill/>
          </a:ln>
        </p:spPr>
      </p:pic>
      <p:sp>
        <p:nvSpPr>
          <p:cNvPr id="203" name="Google Shape;203;p5"/>
          <p:cNvSpPr txBox="1"/>
          <p:nvPr/>
        </p:nvSpPr>
        <p:spPr>
          <a:xfrm>
            <a:off x="1093425" y="1497025"/>
            <a:ext cx="6928500" cy="3832800"/>
          </a:xfrm>
          <a:prstGeom prst="rect">
            <a:avLst/>
          </a:prstGeom>
          <a:noFill/>
          <a:ln>
            <a:noFill/>
          </a:ln>
        </p:spPr>
        <p:txBody>
          <a:bodyPr anchorCtr="0" anchor="t" bIns="91425" lIns="91425" spcFirstLastPara="1" rIns="91425" wrap="square" tIns="45700">
            <a:spAutoFit/>
          </a:bodyPr>
          <a:lstStyle/>
          <a:p>
            <a:pPr indent="-323850" lvl="0" marL="457200" marR="0" rtl="0" algn="l">
              <a:spcBef>
                <a:spcPts val="600"/>
              </a:spcBef>
              <a:spcAft>
                <a:spcPts val="0"/>
              </a:spcAft>
              <a:buSzPts val="1500"/>
              <a:buChar char="●"/>
            </a:pPr>
            <a:r>
              <a:rPr b="1" lang="en-US" sz="1500"/>
              <a:t>Drive Encoder Localization</a:t>
            </a:r>
            <a:endParaRPr b="1" sz="1500"/>
          </a:p>
          <a:p>
            <a:pPr indent="-323850" lvl="0" marL="914400" marR="0" rtl="0" algn="l">
              <a:spcBef>
                <a:spcPts val="0"/>
              </a:spcBef>
              <a:spcAft>
                <a:spcPts val="0"/>
              </a:spcAft>
              <a:buSzPts val="1500"/>
              <a:buChar char="●"/>
            </a:pPr>
            <a:r>
              <a:rPr lang="en-US" sz="1500"/>
              <a:t>This is the most basic odometry method, where the built-in encoders on the robot's drive motors are used to estimate the robot's movement. </a:t>
            </a:r>
            <a:endParaRPr sz="1500"/>
          </a:p>
          <a:p>
            <a:pPr indent="-323850" lvl="0" marL="914400" marR="0" rtl="0" algn="l">
              <a:spcBef>
                <a:spcPts val="0"/>
              </a:spcBef>
              <a:spcAft>
                <a:spcPts val="0"/>
              </a:spcAft>
              <a:buSzPts val="1500"/>
              <a:buChar char="●"/>
            </a:pPr>
            <a:r>
              <a:rPr b="1" lang="en-US" sz="1500"/>
              <a:t>How it works:</a:t>
            </a:r>
            <a:r>
              <a:rPr lang="en-US" sz="1500"/>
              <a:t> By measuring the rotation of the motor shafts, software can calculate how far each wheel has turned and translate that into the robot's estimated position (x),(y), and heading (theta).</a:t>
            </a:r>
            <a:endParaRPr sz="1500"/>
          </a:p>
          <a:p>
            <a:pPr indent="-323850" lvl="0" marL="914400" marR="0" rtl="0" algn="l">
              <a:spcBef>
                <a:spcPts val="0"/>
              </a:spcBef>
              <a:spcAft>
                <a:spcPts val="0"/>
              </a:spcAft>
              <a:buSzPts val="1500"/>
              <a:buChar char="●"/>
            </a:pPr>
            <a:r>
              <a:rPr b="1" lang="en-US" sz="1500"/>
              <a:t>Pros:</a:t>
            </a:r>
            <a:r>
              <a:rPr lang="en-US" sz="1500"/>
              <a:t> </a:t>
            </a:r>
            <a:endParaRPr sz="1500"/>
          </a:p>
          <a:p>
            <a:pPr indent="-323850" lvl="1" marL="1371600" marR="0" rtl="0" algn="l">
              <a:spcBef>
                <a:spcPts val="0"/>
              </a:spcBef>
              <a:spcAft>
                <a:spcPts val="0"/>
              </a:spcAft>
              <a:buSzPts val="1500"/>
              <a:buChar char="○"/>
            </a:pPr>
            <a:r>
              <a:rPr lang="en-US" sz="1500"/>
              <a:t>Simple and easy to set up, as it uses existing motor hardware.</a:t>
            </a:r>
            <a:endParaRPr sz="1500"/>
          </a:p>
          <a:p>
            <a:pPr indent="-323850" lvl="1" marL="1371600" marR="0" rtl="0" algn="l">
              <a:spcBef>
                <a:spcPts val="0"/>
              </a:spcBef>
              <a:spcAft>
                <a:spcPts val="0"/>
              </a:spcAft>
              <a:buSzPts val="1500"/>
              <a:buChar char="○"/>
            </a:pPr>
            <a:r>
              <a:rPr lang="en-US" sz="1500"/>
              <a:t>Requires no additional components.</a:t>
            </a:r>
            <a:endParaRPr sz="1500"/>
          </a:p>
          <a:p>
            <a:pPr indent="-323850" lvl="0" marL="914400" marR="0" rtl="0" algn="l">
              <a:spcBef>
                <a:spcPts val="0"/>
              </a:spcBef>
              <a:spcAft>
                <a:spcPts val="0"/>
              </a:spcAft>
              <a:buSzPts val="1500"/>
              <a:buChar char="●"/>
            </a:pPr>
            <a:r>
              <a:rPr b="1" lang="en-US" sz="1500"/>
              <a:t>Cons:</a:t>
            </a:r>
            <a:endParaRPr b="1" sz="1500"/>
          </a:p>
          <a:p>
            <a:pPr indent="-323850" lvl="1" marL="1371600" rtl="0" algn="l">
              <a:spcBef>
                <a:spcPts val="0"/>
              </a:spcBef>
              <a:spcAft>
                <a:spcPts val="0"/>
              </a:spcAft>
              <a:buClr>
                <a:schemeClr val="dk1"/>
              </a:buClr>
              <a:buSzPts val="1500"/>
              <a:buChar char="○"/>
            </a:pPr>
            <a:r>
              <a:rPr lang="en-US" sz="1500">
                <a:solidFill>
                  <a:schemeClr val="dk1"/>
                </a:solidFill>
              </a:rPr>
              <a:t>Inaccuracy</a:t>
            </a:r>
            <a:r>
              <a:rPr b="1" lang="en-US" sz="1500">
                <a:solidFill>
                  <a:schemeClr val="dk1"/>
                </a:solidFill>
              </a:rPr>
              <a:t>:</a:t>
            </a:r>
            <a:r>
              <a:rPr lang="en-US" sz="1500">
                <a:solidFill>
                  <a:schemeClr val="dk1"/>
                </a:solidFill>
              </a:rPr>
              <a:t> Highly susceptible to wheel slippage, especially with mecanum wheels or during high-acceleration turns. </a:t>
            </a:r>
            <a:endParaRPr sz="1500">
              <a:solidFill>
                <a:schemeClr val="dk1"/>
              </a:solidFill>
            </a:endParaRPr>
          </a:p>
          <a:p>
            <a:pPr indent="-323850" lvl="1" marL="1371600" rtl="0" algn="l">
              <a:spcBef>
                <a:spcPts val="0"/>
              </a:spcBef>
              <a:spcAft>
                <a:spcPts val="0"/>
              </a:spcAft>
              <a:buClr>
                <a:schemeClr val="dk1"/>
              </a:buClr>
              <a:buSzPts val="1500"/>
              <a:buChar char="○"/>
            </a:pPr>
            <a:r>
              <a:rPr lang="en-US" sz="1500">
                <a:solidFill>
                  <a:schemeClr val="dk1"/>
                </a:solidFill>
              </a:rPr>
              <a:t>Drifting</a:t>
            </a:r>
            <a:r>
              <a:rPr b="1" lang="en-US" sz="1500">
                <a:solidFill>
                  <a:schemeClr val="dk1"/>
                </a:solidFill>
              </a:rPr>
              <a:t>:</a:t>
            </a:r>
            <a:r>
              <a:rPr lang="en-US" sz="1500">
                <a:solidFill>
                  <a:schemeClr val="dk1"/>
                </a:solidFill>
              </a:rPr>
              <a:t> Inconsistent traction can cause the robot's position estimate to drift over time, which can lead to significant errors in autonomous mode.</a:t>
            </a:r>
            <a:endParaRPr sz="1500"/>
          </a:p>
        </p:txBody>
      </p:sp>
      <p:pic>
        <p:nvPicPr>
          <p:cNvPr descr="generated_image.png" id="204" name="Google Shape;204;p5"/>
          <p:cNvPicPr preferRelativeResize="0"/>
          <p:nvPr/>
        </p:nvPicPr>
        <p:blipFill>
          <a:blip r:embed="rId6">
            <a:alphaModFix/>
          </a:blip>
          <a:stretch>
            <a:fillRect/>
          </a:stretch>
        </p:blipFill>
        <p:spPr>
          <a:xfrm>
            <a:off x="8787475" y="2265025"/>
            <a:ext cx="2097225" cy="2097225"/>
          </a:xfrm>
          <a:prstGeom prst="rect">
            <a:avLst/>
          </a:prstGeom>
          <a:noFill/>
          <a:ln>
            <a:noFill/>
          </a:ln>
        </p:spPr>
      </p:pic>
      <p:sp>
        <p:nvSpPr>
          <p:cNvPr id="205" name="Google Shape;205;p5"/>
          <p:cNvSpPr txBox="1"/>
          <p:nvPr/>
        </p:nvSpPr>
        <p:spPr>
          <a:xfrm>
            <a:off x="8899288" y="4362250"/>
            <a:ext cx="2216100" cy="2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Autonomous</a:t>
            </a:r>
            <a:r>
              <a:rPr lang="en-US" sz="1200">
                <a:solidFill>
                  <a:schemeClr val="dk1"/>
                </a:solidFill>
                <a:latin typeface="Calibri"/>
                <a:ea typeface="Calibri"/>
                <a:cs typeface="Calibri"/>
                <a:sym typeface="Calibri"/>
              </a:rPr>
              <a:t> Programming Using Encoders in Blocks</a:t>
            </a:r>
            <a:endParaRPr sz="1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209" name="Shape 209"/>
        <p:cNvGrpSpPr/>
        <p:nvPr/>
      </p:nvGrpSpPr>
      <p:grpSpPr>
        <a:xfrm>
          <a:off x="0" y="0"/>
          <a:ext cx="0" cy="0"/>
          <a:chOff x="0" y="0"/>
          <a:chExt cx="0" cy="0"/>
        </a:xfrm>
      </p:grpSpPr>
      <p:sp>
        <p:nvSpPr>
          <p:cNvPr id="210" name="Google Shape;210;g37bf25f016e_0_26"/>
          <p:cNvSpPr txBox="1"/>
          <p:nvPr/>
        </p:nvSpPr>
        <p:spPr>
          <a:xfrm>
            <a:off x="1" y="727537"/>
            <a:ext cx="121818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1F3864"/>
                </a:solidFill>
              </a:rPr>
              <a:t>Odometry Frameworks Continued</a:t>
            </a:r>
            <a:endParaRPr/>
          </a:p>
        </p:txBody>
      </p:sp>
      <p:pic>
        <p:nvPicPr>
          <p:cNvPr id="211" name="Google Shape;211;g37bf25f016e_0_26">
            <a:hlinkClick r:id="rId4"/>
          </p:cNvPr>
          <p:cNvPicPr preferRelativeResize="0"/>
          <p:nvPr/>
        </p:nvPicPr>
        <p:blipFill rotWithShape="1">
          <a:blip r:embed="rId5">
            <a:alphaModFix/>
          </a:blip>
          <a:srcRect b="0" l="0" r="0" t="0"/>
          <a:stretch/>
        </p:blipFill>
        <p:spPr>
          <a:xfrm>
            <a:off x="11816000" y="6793753"/>
            <a:ext cx="365760" cy="98854"/>
          </a:xfrm>
          <a:prstGeom prst="rect">
            <a:avLst/>
          </a:prstGeom>
          <a:noFill/>
          <a:ln>
            <a:noFill/>
          </a:ln>
        </p:spPr>
      </p:pic>
      <p:sp>
        <p:nvSpPr>
          <p:cNvPr id="212" name="Google Shape;212;g37bf25f016e_0_26"/>
          <p:cNvSpPr txBox="1"/>
          <p:nvPr/>
        </p:nvSpPr>
        <p:spPr>
          <a:xfrm>
            <a:off x="566250" y="1455075"/>
            <a:ext cx="10475700" cy="4863900"/>
          </a:xfrm>
          <a:prstGeom prst="rect">
            <a:avLst/>
          </a:prstGeom>
          <a:noFill/>
          <a:ln>
            <a:noFill/>
          </a:ln>
        </p:spPr>
        <p:txBody>
          <a:bodyPr anchorCtr="0" anchor="t" bIns="45700" lIns="91425" spcFirstLastPara="1" rIns="91425" wrap="square" tIns="45700">
            <a:spAutoFit/>
          </a:bodyPr>
          <a:lstStyle/>
          <a:p>
            <a:pPr indent="-323850" lvl="0" marL="457200" marR="0" rtl="0" algn="l">
              <a:spcBef>
                <a:spcPts val="600"/>
              </a:spcBef>
              <a:spcAft>
                <a:spcPts val="0"/>
              </a:spcAft>
              <a:buSzPts val="1500"/>
              <a:buChar char="●"/>
            </a:pPr>
            <a:r>
              <a:rPr b="1" lang="en-US" sz="1500"/>
              <a:t>Dead Wheel Odometry (Odometry Pods)</a:t>
            </a:r>
            <a:endParaRPr b="1" sz="1500"/>
          </a:p>
          <a:p>
            <a:pPr indent="-323850" lvl="0" marL="914400" marR="0" rtl="0" algn="l">
              <a:spcBef>
                <a:spcPts val="0"/>
              </a:spcBef>
              <a:spcAft>
                <a:spcPts val="0"/>
              </a:spcAft>
              <a:buSzPts val="1500"/>
              <a:buChar char="●"/>
            </a:pPr>
            <a:r>
              <a:rPr lang="en-US" sz="1500"/>
              <a:t>This is a more accurate and popular method that uses dedicated, unpowered (dead) wheels with their own encoders to track the robot's movement independently of the main drive wheels.</a:t>
            </a:r>
            <a:endParaRPr sz="1500"/>
          </a:p>
          <a:p>
            <a:pPr indent="-323850" lvl="0" marL="914400" marR="0" rtl="0" algn="l">
              <a:spcBef>
                <a:spcPts val="0"/>
              </a:spcBef>
              <a:spcAft>
                <a:spcPts val="0"/>
              </a:spcAft>
              <a:buSzPts val="1500"/>
              <a:buChar char="●"/>
            </a:pPr>
            <a:r>
              <a:rPr b="1" lang="en-US" sz="1500"/>
              <a:t>How it works:</a:t>
            </a:r>
            <a:endParaRPr b="1" sz="1500"/>
          </a:p>
          <a:p>
            <a:pPr indent="0" lvl="0" marL="914400" marR="0" rtl="0" algn="l">
              <a:spcBef>
                <a:spcPts val="600"/>
              </a:spcBef>
              <a:spcAft>
                <a:spcPts val="0"/>
              </a:spcAft>
              <a:buNone/>
            </a:pPr>
            <a:r>
              <a:rPr lang="en-US" sz="1500"/>
              <a:t>Small omni wheels are mounted on the robot (typically 2 or 3) and kept in constant contact with the field tiles, often using a sprung or swingarm assembly.</a:t>
            </a:r>
            <a:endParaRPr sz="1500"/>
          </a:p>
          <a:p>
            <a:pPr indent="0" lvl="0" marL="914400" marR="0" rtl="0" algn="l">
              <a:spcBef>
                <a:spcPts val="600"/>
              </a:spcBef>
              <a:spcAft>
                <a:spcPts val="0"/>
              </a:spcAft>
              <a:buNone/>
            </a:pPr>
            <a:r>
              <a:rPr lang="en-US" sz="1500"/>
              <a:t>As the robot moves, the omni wheels spin and their attached encoders precisely measure the distance traveled.</a:t>
            </a:r>
            <a:endParaRPr sz="1500"/>
          </a:p>
          <a:p>
            <a:pPr indent="0" lvl="0" marL="914400" marR="0" rtl="0" algn="l">
              <a:spcBef>
                <a:spcPts val="600"/>
              </a:spcBef>
              <a:spcAft>
                <a:spcPts val="0"/>
              </a:spcAft>
              <a:buNone/>
            </a:pPr>
            <a:r>
              <a:rPr lang="en-US" sz="1500"/>
              <a:t>This data is fed into a kinematic model to accurately calculate the robot's position and heading.</a:t>
            </a:r>
            <a:endParaRPr sz="1500"/>
          </a:p>
          <a:p>
            <a:pPr indent="-323850" lvl="0" marL="914400" marR="0" rtl="0" algn="l">
              <a:spcBef>
                <a:spcPts val="600"/>
              </a:spcBef>
              <a:spcAft>
                <a:spcPts val="0"/>
              </a:spcAft>
              <a:buSzPts val="1500"/>
              <a:buChar char="●"/>
            </a:pPr>
            <a:r>
              <a:rPr b="1" lang="en-US" sz="1500"/>
              <a:t>Pros:</a:t>
            </a:r>
            <a:endParaRPr b="1" sz="1500"/>
          </a:p>
          <a:p>
            <a:pPr indent="0" lvl="0" marL="914400" marR="0" rtl="0" algn="l">
              <a:spcBef>
                <a:spcPts val="600"/>
              </a:spcBef>
              <a:spcAft>
                <a:spcPts val="0"/>
              </a:spcAft>
              <a:buNone/>
            </a:pPr>
            <a:r>
              <a:rPr lang="en-US" sz="1500"/>
              <a:t>High accuracy</a:t>
            </a:r>
            <a:r>
              <a:rPr b="1" lang="en-US" sz="1500"/>
              <a:t>:</a:t>
            </a:r>
            <a:r>
              <a:rPr lang="en-US" sz="1500"/>
              <a:t> Significantly reduces errors caused by wheel slippage from the drive train.</a:t>
            </a:r>
            <a:endParaRPr sz="1500"/>
          </a:p>
          <a:p>
            <a:pPr indent="0" lvl="0" marL="914400" marR="0" rtl="0" algn="l">
              <a:spcBef>
                <a:spcPts val="600"/>
              </a:spcBef>
              <a:spcAft>
                <a:spcPts val="0"/>
              </a:spcAft>
              <a:buNone/>
            </a:pPr>
            <a:r>
              <a:rPr lang="en-US" sz="1500"/>
              <a:t>Reliable tracking</a:t>
            </a:r>
            <a:r>
              <a:rPr b="1" lang="en-US" sz="1500"/>
              <a:t>:</a:t>
            </a:r>
            <a:r>
              <a:rPr lang="en-US" sz="1500"/>
              <a:t> Designed to maintain ground contact, resulting in a more consistent position estimate.</a:t>
            </a:r>
            <a:endParaRPr sz="1500"/>
          </a:p>
          <a:p>
            <a:pPr indent="0" lvl="0" marL="914400" marR="0" rtl="0" algn="l">
              <a:spcBef>
                <a:spcPts val="600"/>
              </a:spcBef>
              <a:spcAft>
                <a:spcPts val="0"/>
              </a:spcAft>
              <a:buNone/>
            </a:pPr>
            <a:r>
              <a:rPr lang="en-US" sz="1500"/>
              <a:t>Improved mecanum performance: Ideal for mecanum drive bases that are prone to slippage.</a:t>
            </a:r>
            <a:endParaRPr sz="1500"/>
          </a:p>
          <a:p>
            <a:pPr indent="-323850" lvl="0" marL="914400" marR="0" rtl="0" algn="l">
              <a:spcBef>
                <a:spcPts val="600"/>
              </a:spcBef>
              <a:spcAft>
                <a:spcPts val="0"/>
              </a:spcAft>
              <a:buSzPts val="1500"/>
              <a:buChar char="●"/>
            </a:pPr>
            <a:r>
              <a:rPr b="1" lang="en-US" sz="1500"/>
              <a:t>Cons:</a:t>
            </a:r>
            <a:endParaRPr b="1" sz="1500"/>
          </a:p>
          <a:p>
            <a:pPr indent="0" lvl="0" marL="914400" marR="0" rtl="0" algn="l">
              <a:spcBef>
                <a:spcPts val="600"/>
              </a:spcBef>
              <a:spcAft>
                <a:spcPts val="0"/>
              </a:spcAft>
              <a:buNone/>
            </a:pPr>
            <a:r>
              <a:rPr lang="en-US" sz="1500"/>
              <a:t>Hardware challenge</a:t>
            </a:r>
            <a:r>
              <a:rPr b="1" lang="en-US" sz="1500"/>
              <a:t>:</a:t>
            </a:r>
            <a:r>
              <a:rPr lang="en-US" sz="1500"/>
              <a:t> Requires more complex mechanical design and assembly.</a:t>
            </a:r>
            <a:endParaRPr sz="1500"/>
          </a:p>
          <a:p>
            <a:pPr indent="0" lvl="0" marL="914400" marR="0" rtl="0" algn="l">
              <a:spcBef>
                <a:spcPts val="600"/>
              </a:spcBef>
              <a:spcAft>
                <a:spcPts val="0"/>
              </a:spcAft>
              <a:buNone/>
            </a:pPr>
            <a:r>
              <a:rPr lang="en-US" sz="1500"/>
              <a:t>Cost and complexity</a:t>
            </a:r>
            <a:r>
              <a:rPr b="1" lang="en-US" sz="1500"/>
              <a:t>:</a:t>
            </a:r>
            <a:r>
              <a:rPr lang="en-US" sz="1500"/>
              <a:t> Involves additional components like odometry pods and encoders.</a:t>
            </a:r>
            <a:endParaRPr sz="1500"/>
          </a:p>
          <a:p>
            <a:pPr indent="0" lvl="0" marL="914400" marR="0" rtl="0" algn="l">
              <a:spcBef>
                <a:spcPts val="600"/>
              </a:spcBef>
              <a:spcAft>
                <a:spcPts val="0"/>
              </a:spcAft>
              <a:buNone/>
            </a:pPr>
            <a:r>
              <a:t/>
            </a:r>
            <a:endParaRPr sz="15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216" name="Shape 216"/>
        <p:cNvGrpSpPr/>
        <p:nvPr/>
      </p:nvGrpSpPr>
      <p:grpSpPr>
        <a:xfrm>
          <a:off x="0" y="0"/>
          <a:ext cx="0" cy="0"/>
          <a:chOff x="0" y="0"/>
          <a:chExt cx="0" cy="0"/>
        </a:xfrm>
      </p:grpSpPr>
      <p:sp>
        <p:nvSpPr>
          <p:cNvPr id="217" name="Google Shape;217;p6"/>
          <p:cNvSpPr txBox="1"/>
          <p:nvPr/>
        </p:nvSpPr>
        <p:spPr>
          <a:xfrm>
            <a:off x="1" y="727537"/>
            <a:ext cx="121817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1F3864"/>
                </a:solidFill>
              </a:rPr>
              <a:t>Odometry Pods Continued</a:t>
            </a:r>
            <a:endParaRPr/>
          </a:p>
        </p:txBody>
      </p:sp>
      <p:pic>
        <p:nvPicPr>
          <p:cNvPr id="218" name="Google Shape;218;p6">
            <a:hlinkClick r:id="rId4"/>
          </p:cNvPr>
          <p:cNvPicPr preferRelativeResize="0"/>
          <p:nvPr/>
        </p:nvPicPr>
        <p:blipFill rotWithShape="1">
          <a:blip r:embed="rId5">
            <a:alphaModFix/>
          </a:blip>
          <a:srcRect b="0" l="0" r="0" t="0"/>
          <a:stretch/>
        </p:blipFill>
        <p:spPr>
          <a:xfrm>
            <a:off x="11816000" y="6793753"/>
            <a:ext cx="365760" cy="98854"/>
          </a:xfrm>
          <a:prstGeom prst="rect">
            <a:avLst/>
          </a:prstGeom>
          <a:noFill/>
          <a:ln>
            <a:noFill/>
          </a:ln>
        </p:spPr>
      </p:pic>
      <p:sp>
        <p:nvSpPr>
          <p:cNvPr id="219" name="Google Shape;219;p6"/>
          <p:cNvSpPr txBox="1"/>
          <p:nvPr/>
        </p:nvSpPr>
        <p:spPr>
          <a:xfrm>
            <a:off x="1443788" y="1659381"/>
            <a:ext cx="9757500" cy="307800"/>
          </a:xfrm>
          <a:prstGeom prst="rect">
            <a:avLst/>
          </a:prstGeom>
          <a:noFill/>
          <a:ln>
            <a:noFill/>
          </a:ln>
        </p:spPr>
        <p:txBody>
          <a:bodyPr anchorCtr="0" anchor="t" bIns="45700" lIns="91425" spcFirstLastPara="1" rIns="91425" wrap="square" tIns="45700">
            <a:spAutoFit/>
          </a:bodyPr>
          <a:lstStyle/>
          <a:p>
            <a:pPr indent="0" lvl="0" marL="457200" marR="0" rtl="0" algn="l">
              <a:spcBef>
                <a:spcPts val="600"/>
              </a:spcBef>
              <a:spcAft>
                <a:spcPts val="0"/>
              </a:spcAft>
              <a:buNone/>
            </a:pPr>
            <a:r>
              <a:t/>
            </a:r>
            <a:endParaRPr/>
          </a:p>
        </p:txBody>
      </p:sp>
      <p:pic>
        <p:nvPicPr>
          <p:cNvPr id="220" name="Google Shape;220;p6"/>
          <p:cNvPicPr preferRelativeResize="0"/>
          <p:nvPr/>
        </p:nvPicPr>
        <p:blipFill>
          <a:blip r:embed="rId6">
            <a:alphaModFix/>
          </a:blip>
          <a:stretch>
            <a:fillRect/>
          </a:stretch>
        </p:blipFill>
        <p:spPr>
          <a:xfrm>
            <a:off x="6996300" y="1967175"/>
            <a:ext cx="4066649" cy="3661250"/>
          </a:xfrm>
          <a:prstGeom prst="rect">
            <a:avLst/>
          </a:prstGeom>
          <a:noFill/>
          <a:ln>
            <a:noFill/>
          </a:ln>
        </p:spPr>
      </p:pic>
      <p:sp>
        <p:nvSpPr>
          <p:cNvPr id="221" name="Google Shape;221;p6"/>
          <p:cNvSpPr txBox="1"/>
          <p:nvPr/>
        </p:nvSpPr>
        <p:spPr>
          <a:xfrm>
            <a:off x="1034825" y="1549400"/>
            <a:ext cx="5204400" cy="31773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b="1" lang="en-US" sz="1500">
                <a:solidFill>
                  <a:schemeClr val="dk1"/>
                </a:solidFill>
              </a:rPr>
              <a:t>2 Wheel Odometry</a:t>
            </a:r>
            <a:endParaRPr b="1"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Requires an IMU, usually the gobilda pinpoint, or rev control hub IMU</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Takes up less space and is lighter weight</a:t>
            </a:r>
            <a:endParaRPr sz="1500">
              <a:solidFill>
                <a:schemeClr val="dk1"/>
              </a:solidFill>
            </a:endParaRPr>
          </a:p>
          <a:p>
            <a:pPr indent="0" lvl="0" marL="91440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Char char="●"/>
            </a:pPr>
            <a:r>
              <a:rPr b="1" lang="en-US" sz="1500">
                <a:solidFill>
                  <a:schemeClr val="dk1"/>
                </a:solidFill>
              </a:rPr>
              <a:t>3 Wheel Odometry</a:t>
            </a:r>
            <a:endParaRPr b="1"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Takes up more space and is heavier</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Doesn’t require any additional sensors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Less flexibility in placement of odometry pods</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Char char="●"/>
            </a:pPr>
            <a:r>
              <a:rPr b="1" lang="en-US" sz="1500">
                <a:solidFill>
                  <a:schemeClr val="dk1"/>
                </a:solidFill>
              </a:rPr>
              <a:t>Odometry Design Considerations</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Position of pods on the robot doesn’t matter, as long as you know the distance from the center of rotation</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At least one odometry pod facing each direction is required</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Odometry pods take up considerable space which should be taken into consideration during design</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914400" rtl="0" algn="l">
              <a:spcBef>
                <a:spcPts val="0"/>
              </a:spcBef>
              <a:spcAft>
                <a:spcPts val="0"/>
              </a:spcAft>
              <a:buNone/>
            </a:pPr>
            <a:r>
              <a:t/>
            </a:r>
            <a:endParaRPr sz="15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6000"/>
          </a:blip>
          <a:stretch>
            <a:fillRect/>
          </a:stretch>
        </a:blipFill>
      </p:bgPr>
    </p:bg>
    <p:spTree>
      <p:nvGrpSpPr>
        <p:cNvPr id="225" name="Shape 225"/>
        <p:cNvGrpSpPr/>
        <p:nvPr/>
      </p:nvGrpSpPr>
      <p:grpSpPr>
        <a:xfrm>
          <a:off x="0" y="0"/>
          <a:ext cx="0" cy="0"/>
          <a:chOff x="0" y="0"/>
          <a:chExt cx="0" cy="0"/>
        </a:xfrm>
      </p:grpSpPr>
      <p:sp>
        <p:nvSpPr>
          <p:cNvPr id="226" name="Google Shape;226;g37bf25f016e_0_43"/>
          <p:cNvSpPr txBox="1"/>
          <p:nvPr/>
        </p:nvSpPr>
        <p:spPr>
          <a:xfrm>
            <a:off x="1" y="727537"/>
            <a:ext cx="121818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1F3864"/>
                </a:solidFill>
              </a:rPr>
              <a:t>Path Planning</a:t>
            </a:r>
            <a:endParaRPr/>
          </a:p>
        </p:txBody>
      </p:sp>
      <p:pic>
        <p:nvPicPr>
          <p:cNvPr id="227" name="Google Shape;227;g37bf25f016e_0_43">
            <a:hlinkClick r:id="rId4"/>
          </p:cNvPr>
          <p:cNvPicPr preferRelativeResize="0"/>
          <p:nvPr/>
        </p:nvPicPr>
        <p:blipFill rotWithShape="1">
          <a:blip r:embed="rId5">
            <a:alphaModFix/>
          </a:blip>
          <a:srcRect b="0" l="0" r="0" t="0"/>
          <a:stretch/>
        </p:blipFill>
        <p:spPr>
          <a:xfrm>
            <a:off x="11816000" y="6793753"/>
            <a:ext cx="365760" cy="98854"/>
          </a:xfrm>
          <a:prstGeom prst="rect">
            <a:avLst/>
          </a:prstGeom>
          <a:noFill/>
          <a:ln>
            <a:noFill/>
          </a:ln>
        </p:spPr>
      </p:pic>
      <p:sp>
        <p:nvSpPr>
          <p:cNvPr id="228" name="Google Shape;228;g37bf25f016e_0_43"/>
          <p:cNvSpPr txBox="1"/>
          <p:nvPr/>
        </p:nvSpPr>
        <p:spPr>
          <a:xfrm>
            <a:off x="1443788" y="1659381"/>
            <a:ext cx="9757500" cy="307800"/>
          </a:xfrm>
          <a:prstGeom prst="rect">
            <a:avLst/>
          </a:prstGeom>
          <a:noFill/>
          <a:ln>
            <a:noFill/>
          </a:ln>
        </p:spPr>
        <p:txBody>
          <a:bodyPr anchorCtr="0" anchor="t" bIns="45700" lIns="91425" spcFirstLastPara="1" rIns="91425" wrap="square" tIns="45700">
            <a:spAutoFit/>
          </a:bodyPr>
          <a:lstStyle/>
          <a:p>
            <a:pPr indent="0" lvl="0" marL="457200" marR="0" rtl="0" algn="l">
              <a:spcBef>
                <a:spcPts val="600"/>
              </a:spcBef>
              <a:spcAft>
                <a:spcPts val="0"/>
              </a:spcAft>
              <a:buNone/>
            </a:pPr>
            <a:r>
              <a:t/>
            </a:r>
            <a:endParaRPr/>
          </a:p>
        </p:txBody>
      </p:sp>
      <p:sp>
        <p:nvSpPr>
          <p:cNvPr id="229" name="Google Shape;229;g37bf25f016e_0_43"/>
          <p:cNvSpPr txBox="1"/>
          <p:nvPr/>
        </p:nvSpPr>
        <p:spPr>
          <a:xfrm>
            <a:off x="1034825" y="1497025"/>
            <a:ext cx="6641100" cy="31773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b="1" lang="en-US" sz="1500">
                <a:solidFill>
                  <a:schemeClr val="dk1"/>
                </a:solidFill>
              </a:rPr>
              <a:t>Roadrunner</a:t>
            </a:r>
            <a:endParaRPr b="1" sz="1500">
              <a:solidFill>
                <a:schemeClr val="dk1"/>
              </a:solidFill>
            </a:endParaRPr>
          </a:p>
          <a:p>
            <a:pPr indent="0" lvl="0" marL="457200" rtl="0" algn="l">
              <a:spcBef>
                <a:spcPts val="0"/>
              </a:spcBef>
              <a:spcAft>
                <a:spcPts val="0"/>
              </a:spcAft>
              <a:buNone/>
            </a:pPr>
            <a:r>
              <a:t/>
            </a:r>
            <a:endParaRPr b="1"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Motion planning library</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Three Primary </a:t>
            </a:r>
            <a:r>
              <a:rPr lang="en-US" sz="1500">
                <a:solidFill>
                  <a:schemeClr val="dk1"/>
                </a:solidFill>
              </a:rPr>
              <a:t>Functions</a:t>
            </a:r>
            <a:endParaRPr sz="1500">
              <a:solidFill>
                <a:schemeClr val="dk1"/>
              </a:solidFill>
            </a:endParaRPr>
          </a:p>
          <a:p>
            <a:pPr indent="-323850" lvl="2" marL="1371600" rtl="0" algn="l">
              <a:spcBef>
                <a:spcPts val="0"/>
              </a:spcBef>
              <a:spcAft>
                <a:spcPts val="0"/>
              </a:spcAft>
              <a:buClr>
                <a:schemeClr val="dk1"/>
              </a:buClr>
              <a:buSzPts val="1500"/>
              <a:buChar char="■"/>
            </a:pPr>
            <a:r>
              <a:rPr lang="en-US" sz="1500">
                <a:solidFill>
                  <a:schemeClr val="dk1"/>
                </a:solidFill>
              </a:rPr>
              <a:t>Localization</a:t>
            </a:r>
            <a:endParaRPr sz="1500">
              <a:solidFill>
                <a:schemeClr val="dk1"/>
              </a:solidFill>
            </a:endParaRPr>
          </a:p>
          <a:p>
            <a:pPr indent="-323850" lvl="2" marL="1371600" rtl="0" algn="l">
              <a:spcBef>
                <a:spcPts val="0"/>
              </a:spcBef>
              <a:spcAft>
                <a:spcPts val="0"/>
              </a:spcAft>
              <a:buClr>
                <a:schemeClr val="dk1"/>
              </a:buClr>
              <a:buSzPts val="1500"/>
              <a:buChar char="■"/>
            </a:pPr>
            <a:r>
              <a:rPr lang="en-US" sz="1500">
                <a:solidFill>
                  <a:schemeClr val="dk1"/>
                </a:solidFill>
              </a:rPr>
              <a:t>Trajectory Generation</a:t>
            </a:r>
            <a:endParaRPr sz="1500">
              <a:solidFill>
                <a:schemeClr val="dk1"/>
              </a:solidFill>
            </a:endParaRPr>
          </a:p>
          <a:p>
            <a:pPr indent="-323850" lvl="2" marL="1371600" rtl="0" algn="l">
              <a:spcBef>
                <a:spcPts val="0"/>
              </a:spcBef>
              <a:spcAft>
                <a:spcPts val="0"/>
              </a:spcAft>
              <a:buClr>
                <a:schemeClr val="dk1"/>
              </a:buClr>
              <a:buSzPts val="1500"/>
              <a:buChar char="■"/>
            </a:pPr>
            <a:r>
              <a:rPr lang="en-US" sz="1500">
                <a:solidFill>
                  <a:schemeClr val="dk1"/>
                </a:solidFill>
              </a:rPr>
              <a:t>Control</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Tuning process is required, and needs to be retuned if </a:t>
            </a:r>
            <a:r>
              <a:rPr lang="en-US" sz="1500">
                <a:solidFill>
                  <a:schemeClr val="dk1"/>
                </a:solidFill>
              </a:rPr>
              <a:t>significant</a:t>
            </a:r>
            <a:r>
              <a:rPr lang="en-US" sz="1500">
                <a:solidFill>
                  <a:schemeClr val="dk1"/>
                </a:solidFill>
              </a:rPr>
              <a:t> changes to the robot are made</a:t>
            </a:r>
            <a:endParaRPr sz="1500">
              <a:solidFill>
                <a:schemeClr val="dk1"/>
              </a:solidFill>
            </a:endParaRPr>
          </a:p>
          <a:p>
            <a:pPr indent="0" lvl="0" marL="91440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Char char="●"/>
            </a:pPr>
            <a:r>
              <a:rPr b="1" lang="en-US" sz="1500">
                <a:solidFill>
                  <a:schemeClr val="dk1"/>
                </a:solidFill>
              </a:rPr>
              <a:t>Meep Meep Visualizer</a:t>
            </a:r>
            <a:endParaRPr b="1" sz="1500">
              <a:solidFill>
                <a:schemeClr val="dk1"/>
              </a:solidFill>
            </a:endParaRPr>
          </a:p>
          <a:p>
            <a:pPr indent="0" lvl="0" marL="457200" rtl="0" algn="l">
              <a:spcBef>
                <a:spcPts val="0"/>
              </a:spcBef>
              <a:spcAft>
                <a:spcPts val="0"/>
              </a:spcAft>
              <a:buNone/>
            </a:pPr>
            <a:r>
              <a:t/>
            </a:r>
            <a:endParaRPr b="1"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Trajectory Visualization: Meep Meep draws out the paths your robot will take on a visual representation of the FTC field. </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Timeline Scrubbing: You can play, pause, and scrub through the timeline of your autonomous path to see how it unfolds. </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Integration: Meep Meep runs directly within Android Studio, allowing it to be co-located with your team's existing FTC season code. </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Path Exporting: You can export the visualized paths to an image format for use in portfolios or presentations.</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914400" rtl="0" algn="l">
              <a:spcBef>
                <a:spcPts val="0"/>
              </a:spcBef>
              <a:spcAft>
                <a:spcPts val="0"/>
              </a:spcAft>
              <a:buNone/>
            </a:pPr>
            <a:r>
              <a:t/>
            </a:r>
            <a:endParaRPr sz="1500">
              <a:solidFill>
                <a:schemeClr val="dk1"/>
              </a:solidFill>
            </a:endParaRPr>
          </a:p>
        </p:txBody>
      </p:sp>
      <p:pic>
        <p:nvPicPr>
          <p:cNvPr id="230" name="Google Shape;230;g37bf25f016e_0_43"/>
          <p:cNvPicPr preferRelativeResize="0"/>
          <p:nvPr/>
        </p:nvPicPr>
        <p:blipFill>
          <a:blip r:embed="rId6">
            <a:alphaModFix/>
          </a:blip>
          <a:stretch>
            <a:fillRect/>
          </a:stretch>
        </p:blipFill>
        <p:spPr>
          <a:xfrm>
            <a:off x="8639988" y="1497025"/>
            <a:ext cx="1888869" cy="1837575"/>
          </a:xfrm>
          <a:prstGeom prst="rect">
            <a:avLst/>
          </a:prstGeom>
          <a:noFill/>
          <a:ln>
            <a:noFill/>
          </a:ln>
        </p:spPr>
      </p:pic>
      <p:sp>
        <p:nvSpPr>
          <p:cNvPr id="231" name="Google Shape;231;g37bf25f016e_0_43"/>
          <p:cNvSpPr txBox="1"/>
          <p:nvPr/>
        </p:nvSpPr>
        <p:spPr>
          <a:xfrm>
            <a:off x="8709650" y="3313650"/>
            <a:ext cx="1819200" cy="2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dk1"/>
                </a:solidFill>
                <a:latin typeface="Calibri"/>
                <a:ea typeface="Calibri"/>
                <a:cs typeface="Calibri"/>
                <a:sym typeface="Calibri"/>
              </a:rPr>
              <a:t>Roadrunner Documentation</a:t>
            </a:r>
            <a:endParaRPr sz="1000">
              <a:solidFill>
                <a:schemeClr val="dk1"/>
              </a:solidFill>
              <a:latin typeface="Calibri"/>
              <a:ea typeface="Calibri"/>
              <a:cs typeface="Calibri"/>
              <a:sym typeface="Calibri"/>
            </a:endParaRPr>
          </a:p>
        </p:txBody>
      </p:sp>
      <p:pic>
        <p:nvPicPr>
          <p:cNvPr id="232" name="Google Shape;232;g37bf25f016e_0_43" title="download.jpg"/>
          <p:cNvPicPr preferRelativeResize="0"/>
          <p:nvPr/>
        </p:nvPicPr>
        <p:blipFill rotWithShape="1">
          <a:blip r:embed="rId7">
            <a:alphaModFix/>
          </a:blip>
          <a:srcRect b="0" l="24216" r="22828" t="0"/>
          <a:stretch/>
        </p:blipFill>
        <p:spPr>
          <a:xfrm>
            <a:off x="8539175" y="3670200"/>
            <a:ext cx="2160150" cy="2292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2016-09-28T22:08:47Z</dcterms:created>
  <dc:creator>james</dc:creator>
</cp:coreProperties>
</file>